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24E17F-DC5F-4725-804A-45464BE5F1F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87B33786-258D-44AA-A25A-4881BC28B3CC}">
      <dgm:prSet custT="1"/>
      <dgm:spPr/>
      <dgm:t>
        <a:bodyPr/>
        <a:lstStyle/>
        <a:p>
          <a:pPr>
            <a:lnSpc>
              <a:spcPct val="100000"/>
            </a:lnSpc>
          </a:pPr>
          <a:r>
            <a:rPr lang="en-ZA" sz="2000" dirty="0">
              <a:latin typeface="Calibri" panose="020F0502020204030204" pitchFamily="34" charset="0"/>
              <a:cs typeface="Calibri" panose="020F0502020204030204" pitchFamily="34" charset="0"/>
            </a:rPr>
            <a:t>Personal information is any information that may identify a person such as a name,</a:t>
          </a:r>
          <a:endParaRPr lang="en-US" sz="2000" dirty="0">
            <a:latin typeface="Calibri" panose="020F0502020204030204" pitchFamily="34" charset="0"/>
            <a:cs typeface="Calibri" panose="020F0502020204030204" pitchFamily="34" charset="0"/>
          </a:endParaRPr>
        </a:p>
      </dgm:t>
    </dgm:pt>
    <dgm:pt modelId="{1B1770A7-BC23-4085-B85E-00710FFE6F45}" type="parTrans" cxnId="{EB65F0B6-A8E0-4A82-857F-071D18584EC3}">
      <dgm:prSet/>
      <dgm:spPr/>
      <dgm:t>
        <a:bodyPr/>
        <a:lstStyle/>
        <a:p>
          <a:endParaRPr lang="en-US"/>
        </a:p>
      </dgm:t>
    </dgm:pt>
    <dgm:pt modelId="{51EE6780-C508-4D8D-B508-A50B0940A50F}" type="sibTrans" cxnId="{EB65F0B6-A8E0-4A82-857F-071D18584EC3}">
      <dgm:prSet/>
      <dgm:spPr/>
      <dgm:t>
        <a:bodyPr/>
        <a:lstStyle/>
        <a:p>
          <a:endParaRPr lang="en-US"/>
        </a:p>
      </dgm:t>
    </dgm:pt>
    <dgm:pt modelId="{B2CBEAEB-9E0E-4E72-9960-6ABDE6445CF3}">
      <dgm:prSet custT="1"/>
      <dgm:spPr/>
      <dgm:t>
        <a:bodyPr/>
        <a:lstStyle/>
        <a:p>
          <a:pPr>
            <a:lnSpc>
              <a:spcPct val="100000"/>
            </a:lnSpc>
          </a:pPr>
          <a:r>
            <a:rPr lang="en-ZA" sz="2000" dirty="0">
              <a:latin typeface="Calibri" panose="020F0502020204030204" pitchFamily="34" charset="0"/>
              <a:cs typeface="Calibri" panose="020F0502020204030204" pitchFamily="34" charset="0"/>
            </a:rPr>
            <a:t>surname, identity number, contact number, email address, religion, medical history,</a:t>
          </a:r>
          <a:endParaRPr lang="en-US" sz="2000" dirty="0">
            <a:latin typeface="Calibri" panose="020F0502020204030204" pitchFamily="34" charset="0"/>
            <a:cs typeface="Calibri" panose="020F0502020204030204" pitchFamily="34" charset="0"/>
          </a:endParaRPr>
        </a:p>
      </dgm:t>
    </dgm:pt>
    <dgm:pt modelId="{CDF688D7-D65B-4DA3-95DE-7C5C06FABB43}" type="parTrans" cxnId="{8EEC0793-A758-4F78-8949-7C830FDB7529}">
      <dgm:prSet/>
      <dgm:spPr/>
      <dgm:t>
        <a:bodyPr/>
        <a:lstStyle/>
        <a:p>
          <a:endParaRPr lang="en-US"/>
        </a:p>
      </dgm:t>
    </dgm:pt>
    <dgm:pt modelId="{9CD97D73-A478-4C94-9378-9799A6430070}" type="sibTrans" cxnId="{8EEC0793-A758-4F78-8949-7C830FDB7529}">
      <dgm:prSet/>
      <dgm:spPr/>
      <dgm:t>
        <a:bodyPr/>
        <a:lstStyle/>
        <a:p>
          <a:endParaRPr lang="en-US"/>
        </a:p>
      </dgm:t>
    </dgm:pt>
    <dgm:pt modelId="{8AA5EE7D-6126-43D6-BF6A-B02352405059}">
      <dgm:prSet custT="1"/>
      <dgm:spPr/>
      <dgm:t>
        <a:bodyPr/>
        <a:lstStyle/>
        <a:p>
          <a:pPr>
            <a:lnSpc>
              <a:spcPct val="100000"/>
            </a:lnSpc>
          </a:pPr>
          <a:r>
            <a:rPr lang="en-ZA" sz="2000" dirty="0">
              <a:latin typeface="Calibri" panose="020F0502020204030204" pitchFamily="34" charset="0"/>
              <a:cs typeface="Calibri" panose="020F0502020204030204" pitchFamily="34" charset="0"/>
            </a:rPr>
            <a:t>education, financial or any other information that is unique to an individual.</a:t>
          </a:r>
          <a:endParaRPr lang="en-US" sz="2000" dirty="0">
            <a:latin typeface="Calibri" panose="020F0502020204030204" pitchFamily="34" charset="0"/>
            <a:cs typeface="Calibri" panose="020F0502020204030204" pitchFamily="34" charset="0"/>
          </a:endParaRPr>
        </a:p>
      </dgm:t>
    </dgm:pt>
    <dgm:pt modelId="{96529F44-8E83-45D8-A8C2-56C6DE81D248}" type="parTrans" cxnId="{0B1E3465-8EFC-45B6-A818-094EF0831FE7}">
      <dgm:prSet/>
      <dgm:spPr/>
      <dgm:t>
        <a:bodyPr/>
        <a:lstStyle/>
        <a:p>
          <a:endParaRPr lang="en-US"/>
        </a:p>
      </dgm:t>
    </dgm:pt>
    <dgm:pt modelId="{641ACEC2-1A15-4BE1-A24B-F067B57C1B6D}" type="sibTrans" cxnId="{0B1E3465-8EFC-45B6-A818-094EF0831FE7}">
      <dgm:prSet/>
      <dgm:spPr/>
      <dgm:t>
        <a:bodyPr/>
        <a:lstStyle/>
        <a:p>
          <a:endParaRPr lang="en-US"/>
        </a:p>
      </dgm:t>
    </dgm:pt>
    <dgm:pt modelId="{94CDDDCF-B34C-4BFF-9ACE-8C1D12A130DE}" type="pres">
      <dgm:prSet presAssocID="{D224E17F-DC5F-4725-804A-45464BE5F1F9}" presName="root" presStyleCnt="0">
        <dgm:presLayoutVars>
          <dgm:dir/>
          <dgm:resizeHandles val="exact"/>
        </dgm:presLayoutVars>
      </dgm:prSet>
      <dgm:spPr/>
    </dgm:pt>
    <dgm:pt modelId="{36370D4A-80E5-4AE5-8479-CAC9C60DB29F}" type="pres">
      <dgm:prSet presAssocID="{87B33786-258D-44AA-A25A-4881BC28B3CC}" presName="compNode" presStyleCnt="0"/>
      <dgm:spPr/>
    </dgm:pt>
    <dgm:pt modelId="{CEDEB62B-64B0-441D-AA33-A2CDDF0E0333}" type="pres">
      <dgm:prSet presAssocID="{87B33786-258D-44AA-A25A-4881BC28B3CC}" presName="bgRect" presStyleLbl="bgShp" presStyleIdx="0" presStyleCnt="3"/>
      <dgm:spPr/>
    </dgm:pt>
    <dgm:pt modelId="{DBACFB04-EAD6-4717-96C3-7E68A4F83D15}" type="pres">
      <dgm:prSet presAssocID="{87B33786-258D-44AA-A25A-4881BC28B3C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User"/>
        </a:ext>
      </dgm:extLst>
    </dgm:pt>
    <dgm:pt modelId="{190E000C-A579-43AF-8618-3253DB30510C}" type="pres">
      <dgm:prSet presAssocID="{87B33786-258D-44AA-A25A-4881BC28B3CC}" presName="spaceRect" presStyleCnt="0"/>
      <dgm:spPr/>
    </dgm:pt>
    <dgm:pt modelId="{D1577433-65F7-4A06-AD72-243A1C737BB3}" type="pres">
      <dgm:prSet presAssocID="{87B33786-258D-44AA-A25A-4881BC28B3CC}" presName="parTx" presStyleLbl="revTx" presStyleIdx="0" presStyleCnt="3">
        <dgm:presLayoutVars>
          <dgm:chMax val="0"/>
          <dgm:chPref val="0"/>
        </dgm:presLayoutVars>
      </dgm:prSet>
      <dgm:spPr/>
    </dgm:pt>
    <dgm:pt modelId="{4D0797A7-CBB4-4767-B895-04C46A11AF40}" type="pres">
      <dgm:prSet presAssocID="{51EE6780-C508-4D8D-B508-A50B0940A50F}" presName="sibTrans" presStyleCnt="0"/>
      <dgm:spPr/>
    </dgm:pt>
    <dgm:pt modelId="{EB2A331B-2B00-47BF-84C1-1BF2911E56F5}" type="pres">
      <dgm:prSet presAssocID="{B2CBEAEB-9E0E-4E72-9960-6ABDE6445CF3}" presName="compNode" presStyleCnt="0"/>
      <dgm:spPr/>
    </dgm:pt>
    <dgm:pt modelId="{A0FE907B-0471-447D-85A7-0E9201CB57A5}" type="pres">
      <dgm:prSet presAssocID="{B2CBEAEB-9E0E-4E72-9960-6ABDE6445CF3}" presName="bgRect" presStyleLbl="bgShp" presStyleIdx="1" presStyleCnt="3"/>
      <dgm:spPr/>
    </dgm:pt>
    <dgm:pt modelId="{31792AB6-C436-4CF9-8E3E-BEADF2CBADA5}" type="pres">
      <dgm:prSet presAssocID="{B2CBEAEB-9E0E-4E72-9960-6ABDE6445CF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Employee Badge"/>
        </a:ext>
      </dgm:extLst>
    </dgm:pt>
    <dgm:pt modelId="{837EF0BA-9E37-47B2-B27D-02CA72E6B360}" type="pres">
      <dgm:prSet presAssocID="{B2CBEAEB-9E0E-4E72-9960-6ABDE6445CF3}" presName="spaceRect" presStyleCnt="0"/>
      <dgm:spPr/>
    </dgm:pt>
    <dgm:pt modelId="{3FE4FF9C-C314-4C19-8D9F-DE4B25917600}" type="pres">
      <dgm:prSet presAssocID="{B2CBEAEB-9E0E-4E72-9960-6ABDE6445CF3}" presName="parTx" presStyleLbl="revTx" presStyleIdx="1" presStyleCnt="3">
        <dgm:presLayoutVars>
          <dgm:chMax val="0"/>
          <dgm:chPref val="0"/>
        </dgm:presLayoutVars>
      </dgm:prSet>
      <dgm:spPr/>
    </dgm:pt>
    <dgm:pt modelId="{65288510-D2B0-44FE-8BE5-9F3884FBDB26}" type="pres">
      <dgm:prSet presAssocID="{9CD97D73-A478-4C94-9378-9799A6430070}" presName="sibTrans" presStyleCnt="0"/>
      <dgm:spPr/>
    </dgm:pt>
    <dgm:pt modelId="{6D71C7D4-044E-45E4-946B-B01AE2F8F7BB}" type="pres">
      <dgm:prSet presAssocID="{8AA5EE7D-6126-43D6-BF6A-B02352405059}" presName="compNode" presStyleCnt="0"/>
      <dgm:spPr/>
    </dgm:pt>
    <dgm:pt modelId="{20F2853A-47FF-4AA8-A463-CBF8BC9F7389}" type="pres">
      <dgm:prSet presAssocID="{8AA5EE7D-6126-43D6-BF6A-B02352405059}" presName="bgRect" presStyleLbl="bgShp" presStyleIdx="2" presStyleCnt="3"/>
      <dgm:spPr/>
    </dgm:pt>
    <dgm:pt modelId="{86448A0B-EBEF-4B9A-9FBB-8CDEE09AD6C2}" type="pres">
      <dgm:prSet presAssocID="{8AA5EE7D-6126-43D6-BF6A-B0235240505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ooks"/>
        </a:ext>
      </dgm:extLst>
    </dgm:pt>
    <dgm:pt modelId="{561AA17E-E423-42E9-84A1-624679BD6FEB}" type="pres">
      <dgm:prSet presAssocID="{8AA5EE7D-6126-43D6-BF6A-B02352405059}" presName="spaceRect" presStyleCnt="0"/>
      <dgm:spPr/>
    </dgm:pt>
    <dgm:pt modelId="{FF73C77C-32A3-4A01-A20C-4B9F8FCFED95}" type="pres">
      <dgm:prSet presAssocID="{8AA5EE7D-6126-43D6-BF6A-B02352405059}" presName="parTx" presStyleLbl="revTx" presStyleIdx="2" presStyleCnt="3">
        <dgm:presLayoutVars>
          <dgm:chMax val="0"/>
          <dgm:chPref val="0"/>
        </dgm:presLayoutVars>
      </dgm:prSet>
      <dgm:spPr/>
    </dgm:pt>
  </dgm:ptLst>
  <dgm:cxnLst>
    <dgm:cxn modelId="{4666710D-47E5-40E7-8349-F7F358B45129}" type="presOf" srcId="{B2CBEAEB-9E0E-4E72-9960-6ABDE6445CF3}" destId="{3FE4FF9C-C314-4C19-8D9F-DE4B25917600}" srcOrd="0" destOrd="0" presId="urn:microsoft.com/office/officeart/2018/2/layout/IconVerticalSolidList"/>
    <dgm:cxn modelId="{0B1E3465-8EFC-45B6-A818-094EF0831FE7}" srcId="{D224E17F-DC5F-4725-804A-45464BE5F1F9}" destId="{8AA5EE7D-6126-43D6-BF6A-B02352405059}" srcOrd="2" destOrd="0" parTransId="{96529F44-8E83-45D8-A8C2-56C6DE81D248}" sibTransId="{641ACEC2-1A15-4BE1-A24B-F067B57C1B6D}"/>
    <dgm:cxn modelId="{BB560653-65A5-4251-8DD8-978F4AC015AA}" type="presOf" srcId="{8AA5EE7D-6126-43D6-BF6A-B02352405059}" destId="{FF73C77C-32A3-4A01-A20C-4B9F8FCFED95}" srcOrd="0" destOrd="0" presId="urn:microsoft.com/office/officeart/2018/2/layout/IconVerticalSolidList"/>
    <dgm:cxn modelId="{C50C8355-699E-4B97-952F-92B160D211AF}" type="presOf" srcId="{87B33786-258D-44AA-A25A-4881BC28B3CC}" destId="{D1577433-65F7-4A06-AD72-243A1C737BB3}" srcOrd="0" destOrd="0" presId="urn:microsoft.com/office/officeart/2018/2/layout/IconVerticalSolidList"/>
    <dgm:cxn modelId="{8EEC0793-A758-4F78-8949-7C830FDB7529}" srcId="{D224E17F-DC5F-4725-804A-45464BE5F1F9}" destId="{B2CBEAEB-9E0E-4E72-9960-6ABDE6445CF3}" srcOrd="1" destOrd="0" parTransId="{CDF688D7-D65B-4DA3-95DE-7C5C06FABB43}" sibTransId="{9CD97D73-A478-4C94-9378-9799A6430070}"/>
    <dgm:cxn modelId="{EB65F0B6-A8E0-4A82-857F-071D18584EC3}" srcId="{D224E17F-DC5F-4725-804A-45464BE5F1F9}" destId="{87B33786-258D-44AA-A25A-4881BC28B3CC}" srcOrd="0" destOrd="0" parTransId="{1B1770A7-BC23-4085-B85E-00710FFE6F45}" sibTransId="{51EE6780-C508-4D8D-B508-A50B0940A50F}"/>
    <dgm:cxn modelId="{AACACFE1-DD75-420A-B001-1FE430E75E69}" type="presOf" srcId="{D224E17F-DC5F-4725-804A-45464BE5F1F9}" destId="{94CDDDCF-B34C-4BFF-9ACE-8C1D12A130DE}" srcOrd="0" destOrd="0" presId="urn:microsoft.com/office/officeart/2018/2/layout/IconVerticalSolidList"/>
    <dgm:cxn modelId="{25D77973-799C-45AC-B10A-C01D0A2B2D66}" type="presParOf" srcId="{94CDDDCF-B34C-4BFF-9ACE-8C1D12A130DE}" destId="{36370D4A-80E5-4AE5-8479-CAC9C60DB29F}" srcOrd="0" destOrd="0" presId="urn:microsoft.com/office/officeart/2018/2/layout/IconVerticalSolidList"/>
    <dgm:cxn modelId="{82B194B1-0E05-4EDA-AC7F-86BEFC71A47B}" type="presParOf" srcId="{36370D4A-80E5-4AE5-8479-CAC9C60DB29F}" destId="{CEDEB62B-64B0-441D-AA33-A2CDDF0E0333}" srcOrd="0" destOrd="0" presId="urn:microsoft.com/office/officeart/2018/2/layout/IconVerticalSolidList"/>
    <dgm:cxn modelId="{FA526EF0-195D-4891-A649-6E4FEFA1E981}" type="presParOf" srcId="{36370D4A-80E5-4AE5-8479-CAC9C60DB29F}" destId="{DBACFB04-EAD6-4717-96C3-7E68A4F83D15}" srcOrd="1" destOrd="0" presId="urn:microsoft.com/office/officeart/2018/2/layout/IconVerticalSolidList"/>
    <dgm:cxn modelId="{F987891F-8AF5-49A7-833D-6E36E5ABE960}" type="presParOf" srcId="{36370D4A-80E5-4AE5-8479-CAC9C60DB29F}" destId="{190E000C-A579-43AF-8618-3253DB30510C}" srcOrd="2" destOrd="0" presId="urn:microsoft.com/office/officeart/2018/2/layout/IconVerticalSolidList"/>
    <dgm:cxn modelId="{E6396C54-381E-4504-9E78-B562074295E8}" type="presParOf" srcId="{36370D4A-80E5-4AE5-8479-CAC9C60DB29F}" destId="{D1577433-65F7-4A06-AD72-243A1C737BB3}" srcOrd="3" destOrd="0" presId="urn:microsoft.com/office/officeart/2018/2/layout/IconVerticalSolidList"/>
    <dgm:cxn modelId="{DEA78163-2ED1-4A54-9027-CA1498C6643C}" type="presParOf" srcId="{94CDDDCF-B34C-4BFF-9ACE-8C1D12A130DE}" destId="{4D0797A7-CBB4-4767-B895-04C46A11AF40}" srcOrd="1" destOrd="0" presId="urn:microsoft.com/office/officeart/2018/2/layout/IconVerticalSolidList"/>
    <dgm:cxn modelId="{82614CBC-71CE-4484-A6E8-1681A6433C57}" type="presParOf" srcId="{94CDDDCF-B34C-4BFF-9ACE-8C1D12A130DE}" destId="{EB2A331B-2B00-47BF-84C1-1BF2911E56F5}" srcOrd="2" destOrd="0" presId="urn:microsoft.com/office/officeart/2018/2/layout/IconVerticalSolidList"/>
    <dgm:cxn modelId="{DFD1EB24-62E7-4218-827E-3B9017EC7AF5}" type="presParOf" srcId="{EB2A331B-2B00-47BF-84C1-1BF2911E56F5}" destId="{A0FE907B-0471-447D-85A7-0E9201CB57A5}" srcOrd="0" destOrd="0" presId="urn:microsoft.com/office/officeart/2018/2/layout/IconVerticalSolidList"/>
    <dgm:cxn modelId="{ED203F7C-891F-42AD-A0EF-6F081023E569}" type="presParOf" srcId="{EB2A331B-2B00-47BF-84C1-1BF2911E56F5}" destId="{31792AB6-C436-4CF9-8E3E-BEADF2CBADA5}" srcOrd="1" destOrd="0" presId="urn:microsoft.com/office/officeart/2018/2/layout/IconVerticalSolidList"/>
    <dgm:cxn modelId="{56974832-C30B-42C5-A4E3-5AD477A7CD4B}" type="presParOf" srcId="{EB2A331B-2B00-47BF-84C1-1BF2911E56F5}" destId="{837EF0BA-9E37-47B2-B27D-02CA72E6B360}" srcOrd="2" destOrd="0" presId="urn:microsoft.com/office/officeart/2018/2/layout/IconVerticalSolidList"/>
    <dgm:cxn modelId="{26229A65-D766-4004-A9C2-E2E549540277}" type="presParOf" srcId="{EB2A331B-2B00-47BF-84C1-1BF2911E56F5}" destId="{3FE4FF9C-C314-4C19-8D9F-DE4B25917600}" srcOrd="3" destOrd="0" presId="urn:microsoft.com/office/officeart/2018/2/layout/IconVerticalSolidList"/>
    <dgm:cxn modelId="{5B85A7EC-1404-42CA-A5F5-1F49FC7FE849}" type="presParOf" srcId="{94CDDDCF-B34C-4BFF-9ACE-8C1D12A130DE}" destId="{65288510-D2B0-44FE-8BE5-9F3884FBDB26}" srcOrd="3" destOrd="0" presId="urn:microsoft.com/office/officeart/2018/2/layout/IconVerticalSolidList"/>
    <dgm:cxn modelId="{DBF0B80F-6C36-49A8-8F9B-01401D1BEF18}" type="presParOf" srcId="{94CDDDCF-B34C-4BFF-9ACE-8C1D12A130DE}" destId="{6D71C7D4-044E-45E4-946B-B01AE2F8F7BB}" srcOrd="4" destOrd="0" presId="urn:microsoft.com/office/officeart/2018/2/layout/IconVerticalSolidList"/>
    <dgm:cxn modelId="{EA2119CB-E914-4E0E-B516-AEEBE609300C}" type="presParOf" srcId="{6D71C7D4-044E-45E4-946B-B01AE2F8F7BB}" destId="{20F2853A-47FF-4AA8-A463-CBF8BC9F7389}" srcOrd="0" destOrd="0" presId="urn:microsoft.com/office/officeart/2018/2/layout/IconVerticalSolidList"/>
    <dgm:cxn modelId="{D917F96E-659F-436D-9CC8-339218C7B073}" type="presParOf" srcId="{6D71C7D4-044E-45E4-946B-B01AE2F8F7BB}" destId="{86448A0B-EBEF-4B9A-9FBB-8CDEE09AD6C2}" srcOrd="1" destOrd="0" presId="urn:microsoft.com/office/officeart/2018/2/layout/IconVerticalSolidList"/>
    <dgm:cxn modelId="{E21ED3B4-324E-4685-A6AE-B051DDCB9011}" type="presParOf" srcId="{6D71C7D4-044E-45E4-946B-B01AE2F8F7BB}" destId="{561AA17E-E423-42E9-84A1-624679BD6FEB}" srcOrd="2" destOrd="0" presId="urn:microsoft.com/office/officeart/2018/2/layout/IconVerticalSolidList"/>
    <dgm:cxn modelId="{128547FE-3116-4804-A265-8A8E6570002A}" type="presParOf" srcId="{6D71C7D4-044E-45E4-946B-B01AE2F8F7BB}" destId="{FF73C77C-32A3-4A01-A20C-4B9F8FCFED9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DEB62B-64B0-441D-AA33-A2CDDF0E0333}">
      <dsp:nvSpPr>
        <dsp:cNvPr id="0" name=""/>
        <dsp:cNvSpPr/>
      </dsp:nvSpPr>
      <dsp:spPr>
        <a:xfrm>
          <a:off x="0" y="553"/>
          <a:ext cx="9603275" cy="12954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ACFB04-EAD6-4717-96C3-7E68A4F83D15}">
      <dsp:nvSpPr>
        <dsp:cNvPr id="0" name=""/>
        <dsp:cNvSpPr/>
      </dsp:nvSpPr>
      <dsp:spPr>
        <a:xfrm>
          <a:off x="391885" y="292038"/>
          <a:ext cx="712519" cy="71251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577433-65F7-4A06-AD72-243A1C737BB3}">
      <dsp:nvSpPr>
        <dsp:cNvPr id="0" name=""/>
        <dsp:cNvSpPr/>
      </dsp:nvSpPr>
      <dsp:spPr>
        <a:xfrm>
          <a:off x="1496290" y="553"/>
          <a:ext cx="8106984" cy="12954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06" tIns="137106" rIns="137106" bIns="137106" numCol="1" spcCol="1270" anchor="ctr" anchorCtr="0">
          <a:noAutofit/>
        </a:bodyPr>
        <a:lstStyle/>
        <a:p>
          <a:pPr marL="0" lvl="0" indent="0" algn="l" defTabSz="889000">
            <a:lnSpc>
              <a:spcPct val="100000"/>
            </a:lnSpc>
            <a:spcBef>
              <a:spcPct val="0"/>
            </a:spcBef>
            <a:spcAft>
              <a:spcPct val="35000"/>
            </a:spcAft>
            <a:buNone/>
          </a:pPr>
          <a:r>
            <a:rPr lang="en-ZA" sz="2000" kern="1200" dirty="0">
              <a:latin typeface="Calibri" panose="020F0502020204030204" pitchFamily="34" charset="0"/>
              <a:cs typeface="Calibri" panose="020F0502020204030204" pitchFamily="34" charset="0"/>
            </a:rPr>
            <a:t>Personal information is any information that may identify a person such as a name,</a:t>
          </a:r>
          <a:endParaRPr lang="en-US" sz="2000" kern="1200" dirty="0">
            <a:latin typeface="Calibri" panose="020F0502020204030204" pitchFamily="34" charset="0"/>
            <a:cs typeface="Calibri" panose="020F0502020204030204" pitchFamily="34" charset="0"/>
          </a:endParaRPr>
        </a:p>
      </dsp:txBody>
      <dsp:txXfrm>
        <a:off x="1496290" y="553"/>
        <a:ext cx="8106984" cy="1295489"/>
      </dsp:txXfrm>
    </dsp:sp>
    <dsp:sp modelId="{A0FE907B-0471-447D-85A7-0E9201CB57A5}">
      <dsp:nvSpPr>
        <dsp:cNvPr id="0" name=""/>
        <dsp:cNvSpPr/>
      </dsp:nvSpPr>
      <dsp:spPr>
        <a:xfrm>
          <a:off x="0" y="1619915"/>
          <a:ext cx="9603275" cy="12954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792AB6-C436-4CF9-8E3E-BEADF2CBADA5}">
      <dsp:nvSpPr>
        <dsp:cNvPr id="0" name=""/>
        <dsp:cNvSpPr/>
      </dsp:nvSpPr>
      <dsp:spPr>
        <a:xfrm>
          <a:off x="391885" y="1911400"/>
          <a:ext cx="712519" cy="71251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E4FF9C-C314-4C19-8D9F-DE4B25917600}">
      <dsp:nvSpPr>
        <dsp:cNvPr id="0" name=""/>
        <dsp:cNvSpPr/>
      </dsp:nvSpPr>
      <dsp:spPr>
        <a:xfrm>
          <a:off x="1496290" y="1619915"/>
          <a:ext cx="8106984" cy="12954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06" tIns="137106" rIns="137106" bIns="137106" numCol="1" spcCol="1270" anchor="ctr" anchorCtr="0">
          <a:noAutofit/>
        </a:bodyPr>
        <a:lstStyle/>
        <a:p>
          <a:pPr marL="0" lvl="0" indent="0" algn="l" defTabSz="889000">
            <a:lnSpc>
              <a:spcPct val="100000"/>
            </a:lnSpc>
            <a:spcBef>
              <a:spcPct val="0"/>
            </a:spcBef>
            <a:spcAft>
              <a:spcPct val="35000"/>
            </a:spcAft>
            <a:buNone/>
          </a:pPr>
          <a:r>
            <a:rPr lang="en-ZA" sz="2000" kern="1200" dirty="0">
              <a:latin typeface="Calibri" panose="020F0502020204030204" pitchFamily="34" charset="0"/>
              <a:cs typeface="Calibri" panose="020F0502020204030204" pitchFamily="34" charset="0"/>
            </a:rPr>
            <a:t>surname, identity number, contact number, email address, religion, medical history,</a:t>
          </a:r>
          <a:endParaRPr lang="en-US" sz="2000" kern="1200" dirty="0">
            <a:latin typeface="Calibri" panose="020F0502020204030204" pitchFamily="34" charset="0"/>
            <a:cs typeface="Calibri" panose="020F0502020204030204" pitchFamily="34" charset="0"/>
          </a:endParaRPr>
        </a:p>
      </dsp:txBody>
      <dsp:txXfrm>
        <a:off x="1496290" y="1619915"/>
        <a:ext cx="8106984" cy="1295489"/>
      </dsp:txXfrm>
    </dsp:sp>
    <dsp:sp modelId="{20F2853A-47FF-4AA8-A463-CBF8BC9F7389}">
      <dsp:nvSpPr>
        <dsp:cNvPr id="0" name=""/>
        <dsp:cNvSpPr/>
      </dsp:nvSpPr>
      <dsp:spPr>
        <a:xfrm>
          <a:off x="0" y="3239277"/>
          <a:ext cx="9603275" cy="12954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448A0B-EBEF-4B9A-9FBB-8CDEE09AD6C2}">
      <dsp:nvSpPr>
        <dsp:cNvPr id="0" name=""/>
        <dsp:cNvSpPr/>
      </dsp:nvSpPr>
      <dsp:spPr>
        <a:xfrm>
          <a:off x="391885" y="3530762"/>
          <a:ext cx="712519" cy="71251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73C77C-32A3-4A01-A20C-4B9F8FCFED95}">
      <dsp:nvSpPr>
        <dsp:cNvPr id="0" name=""/>
        <dsp:cNvSpPr/>
      </dsp:nvSpPr>
      <dsp:spPr>
        <a:xfrm>
          <a:off x="1496290" y="3239277"/>
          <a:ext cx="8106984" cy="12954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06" tIns="137106" rIns="137106" bIns="137106" numCol="1" spcCol="1270" anchor="ctr" anchorCtr="0">
          <a:noAutofit/>
        </a:bodyPr>
        <a:lstStyle/>
        <a:p>
          <a:pPr marL="0" lvl="0" indent="0" algn="l" defTabSz="889000">
            <a:lnSpc>
              <a:spcPct val="100000"/>
            </a:lnSpc>
            <a:spcBef>
              <a:spcPct val="0"/>
            </a:spcBef>
            <a:spcAft>
              <a:spcPct val="35000"/>
            </a:spcAft>
            <a:buNone/>
          </a:pPr>
          <a:r>
            <a:rPr lang="en-ZA" sz="2000" kern="1200" dirty="0">
              <a:latin typeface="Calibri" panose="020F0502020204030204" pitchFamily="34" charset="0"/>
              <a:cs typeface="Calibri" panose="020F0502020204030204" pitchFamily="34" charset="0"/>
            </a:rPr>
            <a:t>education, financial or any other information that is unique to an individual.</a:t>
          </a:r>
          <a:endParaRPr lang="en-US" sz="2000" kern="1200" dirty="0">
            <a:latin typeface="Calibri" panose="020F0502020204030204" pitchFamily="34" charset="0"/>
            <a:cs typeface="Calibri" panose="020F0502020204030204" pitchFamily="34" charset="0"/>
          </a:endParaRPr>
        </a:p>
      </dsp:txBody>
      <dsp:txXfrm>
        <a:off x="1496290" y="3239277"/>
        <a:ext cx="8106984" cy="129548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1D57C3-2B07-4725-A7B3-1A0D62A9F724}" type="datetimeFigureOut">
              <a:rPr lang="en-ZA" smtClean="0"/>
              <a:t>2024/08/01</a:t>
            </a:fld>
            <a:endParaRPr lang="en-ZA"/>
          </a:p>
        </p:txBody>
      </p:sp>
      <p:sp>
        <p:nvSpPr>
          <p:cNvPr id="5" name="Footer Placeholder 4"/>
          <p:cNvSpPr>
            <a:spLocks noGrp="1"/>
          </p:cNvSpPr>
          <p:nvPr>
            <p:ph type="ftr" sz="quarter" idx="11"/>
          </p:nvPr>
        </p:nvSpPr>
        <p:spPr>
          <a:xfrm>
            <a:off x="1127124" y="329307"/>
            <a:ext cx="5943668" cy="309201"/>
          </a:xfrm>
        </p:spPr>
        <p:txBody>
          <a:bodyPr/>
          <a:lstStyle/>
          <a:p>
            <a:endParaRPr lang="en-ZA"/>
          </a:p>
        </p:txBody>
      </p:sp>
      <p:sp>
        <p:nvSpPr>
          <p:cNvPr id="6" name="Slide Number Placeholder 5"/>
          <p:cNvSpPr>
            <a:spLocks noGrp="1"/>
          </p:cNvSpPr>
          <p:nvPr>
            <p:ph type="sldNum" sz="quarter" idx="12"/>
          </p:nvPr>
        </p:nvSpPr>
        <p:spPr>
          <a:xfrm>
            <a:off x="9924392" y="134930"/>
            <a:ext cx="811019" cy="503578"/>
          </a:xfrm>
        </p:spPr>
        <p:txBody>
          <a:bodyPr/>
          <a:lstStyle/>
          <a:p>
            <a:fld id="{8AF93700-6D6A-418B-ABD1-84EDD01DAE6F}" type="slidenum">
              <a:rPr lang="en-ZA" smtClean="0"/>
              <a:t>‹#›</a:t>
            </a:fld>
            <a:endParaRPr lang="en-ZA"/>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88247225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1D57C3-2B07-4725-A7B3-1A0D62A9F724}" type="datetimeFigureOut">
              <a:rPr lang="en-ZA" smtClean="0"/>
              <a:t>2024/08/01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AF93700-6D6A-418B-ABD1-84EDD01DAE6F}" type="slidenum">
              <a:rPr lang="en-ZA" smtClean="0"/>
              <a:t>‹#›</a:t>
            </a:fld>
            <a:endParaRPr lang="en-ZA"/>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027371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1D57C3-2B07-4725-A7B3-1A0D62A9F724}" type="datetimeFigureOut">
              <a:rPr lang="en-ZA" smtClean="0"/>
              <a:t>2024/08/01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AF93700-6D6A-418B-ABD1-84EDD01DAE6F}" type="slidenum">
              <a:rPr lang="en-ZA" smtClean="0"/>
              <a:t>‹#›</a:t>
            </a:fld>
            <a:endParaRPr lang="en-ZA"/>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4960149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sz="1200"/>
            </a:lvl1pPr>
          </a:lstStyle>
          <a:p>
            <a:fld id="{311D57C3-2B07-4725-A7B3-1A0D62A9F724}" type="datetimeFigureOut">
              <a:rPr lang="en-ZA" smtClean="0"/>
              <a:t>2024/08/01</a:t>
            </a:fld>
            <a:endParaRPr lang="en-ZA"/>
          </a:p>
        </p:txBody>
      </p:sp>
      <p:sp>
        <p:nvSpPr>
          <p:cNvPr id="5" name="Footer Placeholder 4"/>
          <p:cNvSpPr>
            <a:spLocks noGrp="1"/>
          </p:cNvSpPr>
          <p:nvPr>
            <p:ph type="ftr" sz="quarter" idx="11"/>
          </p:nvPr>
        </p:nvSpPr>
        <p:spPr/>
        <p:txBody>
          <a:bodyPr/>
          <a:lstStyle>
            <a:lvl1pPr>
              <a:defRPr sz="1200"/>
            </a:lvl1pPr>
          </a:lstStyle>
          <a:p>
            <a:endParaRPr lang="en-ZA"/>
          </a:p>
        </p:txBody>
      </p:sp>
      <p:sp>
        <p:nvSpPr>
          <p:cNvPr id="6" name="Slide Number Placeholder 5"/>
          <p:cNvSpPr>
            <a:spLocks noGrp="1"/>
          </p:cNvSpPr>
          <p:nvPr>
            <p:ph type="sldNum" sz="quarter" idx="12"/>
          </p:nvPr>
        </p:nvSpPr>
        <p:spPr/>
        <p:txBody>
          <a:bodyPr/>
          <a:lstStyle/>
          <a:p>
            <a:fld id="{8AF93700-6D6A-418B-ABD1-84EDD01DAE6F}" type="slidenum">
              <a:rPr lang="en-ZA" smtClean="0"/>
              <a:t>‹#›</a:t>
            </a:fld>
            <a:endParaRPr lang="en-ZA"/>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199535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311D57C3-2B07-4725-A7B3-1A0D62A9F724}" type="datetimeFigureOut">
              <a:rPr lang="en-ZA" smtClean="0"/>
              <a:t>2024/08/01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AF93700-6D6A-418B-ABD1-84EDD01DAE6F}" type="slidenum">
              <a:rPr lang="en-ZA" smtClean="0"/>
              <a:t>‹#›</a:t>
            </a:fld>
            <a:endParaRPr lang="en-ZA"/>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277918676"/>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1D57C3-2B07-4725-A7B3-1A0D62A9F724}" type="datetimeFigureOut">
              <a:rPr lang="en-ZA" smtClean="0"/>
              <a:t>2024/08/01</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AF93700-6D6A-418B-ABD1-84EDD01DAE6F}" type="slidenum">
              <a:rPr lang="en-ZA" smtClean="0"/>
              <a:t>‹#›</a:t>
            </a:fld>
            <a:endParaRPr lang="en-ZA"/>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291580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9166" y="2974448"/>
            <a:ext cx="4645152" cy="24938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94337" y="2971669"/>
            <a:ext cx="4645152" cy="2487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1D57C3-2B07-4725-A7B3-1A0D62A9F724}" type="datetimeFigureOut">
              <a:rPr lang="en-ZA" smtClean="0"/>
              <a:t>2024/08/01</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AF93700-6D6A-418B-ABD1-84EDD01DAE6F}" type="slidenum">
              <a:rPr lang="en-ZA" smtClean="0"/>
              <a:t>‹#›</a:t>
            </a:fld>
            <a:endParaRPr lang="en-ZA"/>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717331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1D57C3-2B07-4725-A7B3-1A0D62A9F724}" type="datetimeFigureOut">
              <a:rPr lang="en-ZA" smtClean="0"/>
              <a:t>2024/08/01</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AF93700-6D6A-418B-ABD1-84EDD01DAE6F}" type="slidenum">
              <a:rPr lang="en-ZA" smtClean="0"/>
              <a:t>‹#›</a:t>
            </a:fld>
            <a:endParaRPr lang="en-ZA"/>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595698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1D57C3-2B07-4725-A7B3-1A0D62A9F724}" type="datetimeFigureOut">
              <a:rPr lang="en-ZA" smtClean="0"/>
              <a:t>2024/08/01</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AF93700-6D6A-418B-ABD1-84EDD01DAE6F}" type="slidenum">
              <a:rPr lang="en-ZA" smtClean="0"/>
              <a:t>‹#›</a:t>
            </a:fld>
            <a:endParaRPr lang="en-ZA"/>
          </a:p>
        </p:txBody>
      </p:sp>
    </p:spTree>
    <p:extLst>
      <p:ext uri="{BB962C8B-B14F-4D97-AF65-F5344CB8AC3E}">
        <p14:creationId xmlns:p14="http://schemas.microsoft.com/office/powerpoint/2010/main" val="1962211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1D57C3-2B07-4725-A7B3-1A0D62A9F724}" type="datetimeFigureOut">
              <a:rPr lang="en-ZA" smtClean="0"/>
              <a:t>2024/08/01</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AF93700-6D6A-418B-ABD1-84EDD01DAE6F}" type="slidenum">
              <a:rPr lang="en-ZA" smtClean="0"/>
              <a:t>‹#›</a:t>
            </a:fld>
            <a:endParaRPr lang="en-ZA"/>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367757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311D57C3-2B07-4725-A7B3-1A0D62A9F724}" type="datetimeFigureOut">
              <a:rPr lang="en-ZA" smtClean="0"/>
              <a:t>2024/08/01</a:t>
            </a:fld>
            <a:endParaRPr lang="en-ZA"/>
          </a:p>
        </p:txBody>
      </p:sp>
      <p:sp>
        <p:nvSpPr>
          <p:cNvPr id="6" name="Footer Placeholder 5"/>
          <p:cNvSpPr>
            <a:spLocks noGrp="1"/>
          </p:cNvSpPr>
          <p:nvPr>
            <p:ph type="ftr" sz="quarter" idx="11"/>
          </p:nvPr>
        </p:nvSpPr>
        <p:spPr>
          <a:xfrm>
            <a:off x="1125300" y="318640"/>
            <a:ext cx="4877818" cy="320931"/>
          </a:xfrm>
        </p:spPr>
        <p:txBody>
          <a:bodyPr/>
          <a:lstStyle/>
          <a:p>
            <a:endParaRPr lang="en-ZA"/>
          </a:p>
        </p:txBody>
      </p:sp>
      <p:sp>
        <p:nvSpPr>
          <p:cNvPr id="7" name="Slide Number Placeholder 6"/>
          <p:cNvSpPr>
            <a:spLocks noGrp="1"/>
          </p:cNvSpPr>
          <p:nvPr>
            <p:ph type="sldNum" sz="quarter" idx="12"/>
          </p:nvPr>
        </p:nvSpPr>
        <p:spPr>
          <a:xfrm>
            <a:off x="6176794" y="137408"/>
            <a:ext cx="811019" cy="503578"/>
          </a:xfrm>
        </p:spPr>
        <p:txBody>
          <a:bodyPr/>
          <a:lstStyle/>
          <a:p>
            <a:fld id="{8AF93700-6D6A-418B-ABD1-84EDD01DAE6F}" type="slidenum">
              <a:rPr lang="en-ZA" smtClean="0"/>
              <a:t>‹#›</a:t>
            </a:fld>
            <a:endParaRPr lang="en-ZA"/>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568191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11D57C3-2B07-4725-A7B3-1A0D62A9F724}" type="datetimeFigureOut">
              <a:rPr lang="en-ZA" smtClean="0"/>
              <a:t>2024/08/01</a:t>
            </a:fld>
            <a:endParaRPr lang="en-ZA"/>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8AF93700-6D6A-418B-ABD1-84EDD01DAE6F}" type="slidenum">
              <a:rPr lang="en-ZA" smtClean="0"/>
              <a:t>‹#›</a:t>
            </a:fld>
            <a:endParaRPr lang="en-ZA"/>
          </a:p>
        </p:txBody>
      </p:sp>
    </p:spTree>
    <p:extLst>
      <p:ext uri="{BB962C8B-B14F-4D97-AF65-F5344CB8AC3E}">
        <p14:creationId xmlns:p14="http://schemas.microsoft.com/office/powerpoint/2010/main" val="82196921"/>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9.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1057" name="Picture 1056">
            <a:extLst>
              <a:ext uri="{FF2B5EF4-FFF2-40B4-BE49-F238E27FC236}">
                <a16:creationId xmlns:a16="http://schemas.microsoft.com/office/drawing/2014/main" id="{E8690AC4-C9C4-4944-A98C-B1D32992D60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058" name="Rectangle 1057">
            <a:extLst>
              <a:ext uri="{FF2B5EF4-FFF2-40B4-BE49-F238E27FC236}">
                <a16:creationId xmlns:a16="http://schemas.microsoft.com/office/drawing/2014/main" id="{86F828BE-4D4E-43F9-AC35-0209B5190C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cxnSp>
        <p:nvCxnSpPr>
          <p:cNvPr id="1059" name="Straight Connector 1058">
            <a:extLst>
              <a:ext uri="{FF2B5EF4-FFF2-40B4-BE49-F238E27FC236}">
                <a16:creationId xmlns:a16="http://schemas.microsoft.com/office/drawing/2014/main" id="{10BAB604-20D4-431F-ADD8-754BB7992A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060" name="Picture 1059">
            <a:extLst>
              <a:ext uri="{FF2B5EF4-FFF2-40B4-BE49-F238E27FC236}">
                <a16:creationId xmlns:a16="http://schemas.microsoft.com/office/drawing/2014/main" id="{C821979E-9A93-4880-80B5-D60B75C1918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 useBgFill="1">
        <p:nvSpPr>
          <p:cNvPr id="1061" name="Rectangle 1060">
            <a:extLst>
              <a:ext uri="{FF2B5EF4-FFF2-40B4-BE49-F238E27FC236}">
                <a16:creationId xmlns:a16="http://schemas.microsoft.com/office/drawing/2014/main" id="{48C7778B-9F04-4C52-A3F8-56BB10F6BD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2" name="Rectangle 1061">
            <a:extLst>
              <a:ext uri="{FF2B5EF4-FFF2-40B4-BE49-F238E27FC236}">
                <a16:creationId xmlns:a16="http://schemas.microsoft.com/office/drawing/2014/main" id="{2B8F348C-DFEE-4B85-B4A1-479416975D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FCB22A5D-E982-EB62-798C-89FD1A03B29D}"/>
              </a:ext>
            </a:extLst>
          </p:cNvPr>
          <p:cNvSpPr>
            <a:spLocks noGrp="1"/>
          </p:cNvSpPr>
          <p:nvPr>
            <p:ph type="title"/>
          </p:nvPr>
        </p:nvSpPr>
        <p:spPr>
          <a:xfrm>
            <a:off x="1776730" y="4459039"/>
            <a:ext cx="7831992" cy="551528"/>
          </a:xfrm>
        </p:spPr>
        <p:txBody>
          <a:bodyPr vert="horz" lIns="91440" tIns="45720" rIns="91440" bIns="0" rtlCol="0" anchor="b">
            <a:normAutofit/>
          </a:bodyPr>
          <a:lstStyle/>
          <a:p>
            <a:r>
              <a:rPr lang="en-US" sz="3600"/>
              <a:t>Thought leadership</a:t>
            </a:r>
          </a:p>
        </p:txBody>
      </p:sp>
      <p:sp>
        <p:nvSpPr>
          <p:cNvPr id="6" name="Text Placeholder 5">
            <a:extLst>
              <a:ext uri="{FF2B5EF4-FFF2-40B4-BE49-F238E27FC236}">
                <a16:creationId xmlns:a16="http://schemas.microsoft.com/office/drawing/2014/main" id="{2C5BDC41-64A4-971A-74DB-9E143D076DB6}"/>
              </a:ext>
            </a:extLst>
          </p:cNvPr>
          <p:cNvSpPr>
            <a:spLocks noGrp="1"/>
          </p:cNvSpPr>
          <p:nvPr>
            <p:ph type="body" sz="half" idx="2"/>
          </p:nvPr>
        </p:nvSpPr>
        <p:spPr>
          <a:xfrm>
            <a:off x="1776730" y="5016709"/>
            <a:ext cx="7831992" cy="457219"/>
          </a:xfrm>
        </p:spPr>
        <p:txBody>
          <a:bodyPr vert="horz" lIns="91440" tIns="91440" rIns="91440" bIns="91440" rtlCol="0">
            <a:normAutofit/>
          </a:bodyPr>
          <a:lstStyle/>
          <a:p>
            <a:r>
              <a:rPr lang="en-US" sz="1600" cap="all" dirty="0">
                <a:latin typeface="+mj-lt"/>
              </a:rPr>
              <a:t>Protection of Personal Information Act (or POPI Act or POPIA)</a:t>
            </a:r>
          </a:p>
        </p:txBody>
      </p:sp>
      <p:grpSp>
        <p:nvGrpSpPr>
          <p:cNvPr id="1063" name="Group 1062">
            <a:extLst>
              <a:ext uri="{FF2B5EF4-FFF2-40B4-BE49-F238E27FC236}">
                <a16:creationId xmlns:a16="http://schemas.microsoft.com/office/drawing/2014/main" id="{F4021137-6B9A-4D07-84BD-2F9F0DF9F4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764906" y="323838"/>
            <a:ext cx="8661501" cy="3652791"/>
            <a:chOff x="1764906" y="323838"/>
            <a:chExt cx="8661501" cy="3652791"/>
          </a:xfrm>
        </p:grpSpPr>
        <p:sp>
          <p:nvSpPr>
            <p:cNvPr id="1064" name="Rectangle 1063">
              <a:extLst>
                <a:ext uri="{FF2B5EF4-FFF2-40B4-BE49-F238E27FC236}">
                  <a16:creationId xmlns:a16="http://schemas.microsoft.com/office/drawing/2014/main" id="{4782B5CB-D941-444E-BC79-54D18CD72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64906" y="323838"/>
              <a:ext cx="8661501" cy="365279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5" name="Rectangle 1064">
              <a:extLst>
                <a:ext uri="{FF2B5EF4-FFF2-40B4-BE49-F238E27FC236}">
                  <a16:creationId xmlns:a16="http://schemas.microsoft.com/office/drawing/2014/main" id="{17F28BD1-C6DD-4D9B-8EE8-083828AA67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78417" y="647445"/>
              <a:ext cx="8032660" cy="3002215"/>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066" name="Rectangle 1065">
            <a:extLst>
              <a:ext uri="{FF2B5EF4-FFF2-40B4-BE49-F238E27FC236}">
                <a16:creationId xmlns:a16="http://schemas.microsoft.com/office/drawing/2014/main" id="{AAFEE3E9-1174-4DFA-9E28-0EAFA2911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44322" y="822145"/>
            <a:ext cx="7702878" cy="2662923"/>
          </a:xfrm>
          <a:prstGeom prst="rect">
            <a:avLst/>
          </a:prstGeom>
          <a:solidFill>
            <a:srgbClr val="FFFFFE"/>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Placeholder 6" descr="Company name&#10;&#10;Description automatically generated with medium confidence">
            <a:extLst>
              <a:ext uri="{FF2B5EF4-FFF2-40B4-BE49-F238E27FC236}">
                <a16:creationId xmlns:a16="http://schemas.microsoft.com/office/drawing/2014/main" id="{82152D09-5FD5-64B4-EB52-01CB25770834}"/>
              </a:ext>
            </a:extLst>
          </p:cNvPr>
          <p:cNvPicPr>
            <a:picLocks noGrp="1" noChangeAspect="1"/>
          </p:cNvPicPr>
          <p:nvPr>
            <p:ph type="pic" idx="1"/>
          </p:nvPr>
        </p:nvPicPr>
        <p:blipFill>
          <a:blip r:embed="rId4">
            <a:extLst>
              <a:ext uri="{28A0092B-C50C-407E-A947-70E740481C1C}">
                <a14:useLocalDpi xmlns:a14="http://schemas.microsoft.com/office/drawing/2010/main" val="0"/>
              </a:ext>
            </a:extLst>
          </a:blip>
          <a:srcRect r="-5" b="15869"/>
          <a:stretch/>
        </p:blipFill>
        <p:spPr bwMode="auto">
          <a:xfrm>
            <a:off x="2800307" y="963739"/>
            <a:ext cx="2816252" cy="2369223"/>
          </a:xfrm>
          <a:prstGeom prst="rect">
            <a:avLst/>
          </a:prstGeom>
          <a:noFill/>
        </p:spPr>
      </p:pic>
      <p:pic>
        <p:nvPicPr>
          <p:cNvPr id="1026" name="Picture 2" descr="Understanding POPIA: Protection of Personal Information Act">
            <a:extLst>
              <a:ext uri="{FF2B5EF4-FFF2-40B4-BE49-F238E27FC236}">
                <a16:creationId xmlns:a16="http://schemas.microsoft.com/office/drawing/2014/main" id="{336E2CF1-9B32-B4C8-9EF2-C015112AFD6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2843" r="20"/>
          <a:stretch/>
        </p:blipFill>
        <p:spPr bwMode="auto">
          <a:xfrm>
            <a:off x="6172121" y="1175518"/>
            <a:ext cx="3599926" cy="1945665"/>
          </a:xfrm>
          <a:prstGeom prst="rect">
            <a:avLst/>
          </a:prstGeom>
          <a:noFill/>
          <a:extLst>
            <a:ext uri="{909E8E84-426E-40DD-AFC4-6F175D3DCCD1}">
              <a14:hiddenFill xmlns:a14="http://schemas.microsoft.com/office/drawing/2010/main">
                <a:solidFill>
                  <a:srgbClr val="FFFFFF"/>
                </a:solidFill>
              </a14:hiddenFill>
            </a:ext>
          </a:extLst>
        </p:spPr>
      </p:pic>
      <p:pic>
        <p:nvPicPr>
          <p:cNvPr id="1067" name="Picture 1066">
            <a:extLst>
              <a:ext uri="{FF2B5EF4-FFF2-40B4-BE49-F238E27FC236}">
                <a16:creationId xmlns:a16="http://schemas.microsoft.com/office/drawing/2014/main" id="{1318CA29-1DF5-4F3B-9524-7A1FF4E805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cxnSp>
        <p:nvCxnSpPr>
          <p:cNvPr id="1068" name="Straight Connector 1067">
            <a:extLst>
              <a:ext uri="{FF2B5EF4-FFF2-40B4-BE49-F238E27FC236}">
                <a16:creationId xmlns:a16="http://schemas.microsoft.com/office/drawing/2014/main" id="{0A3D80FC-435B-409C-A794-014E1022CD3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431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4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FD6EDB49-211E-499D-9A08-6C5FF3D06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38F9F37E-D3CF-4F3D-96C2-25307819DF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tx1"/>
              </a:gs>
              <a:gs pos="100000">
                <a:schemeClr val="tx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40" name="Rectangle 39">
            <a:extLst>
              <a:ext uri="{FF2B5EF4-FFF2-40B4-BE49-F238E27FC236}">
                <a16:creationId xmlns:a16="http://schemas.microsoft.com/office/drawing/2014/main" id="{C5FFF17D-767C-40E7-8C89-962F1F54B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1" y="638508"/>
            <a:ext cx="10905339" cy="484343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42" name="Rectangle 41">
            <a:extLst>
              <a:ext uri="{FF2B5EF4-FFF2-40B4-BE49-F238E27FC236}">
                <a16:creationId xmlns:a16="http://schemas.microsoft.com/office/drawing/2014/main" id="{E69F39E1-619D-4D9E-8823-8BD8CC320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204" y="865667"/>
            <a:ext cx="10451592" cy="4389120"/>
          </a:xfrm>
          <a:prstGeom prst="rect">
            <a:avLst/>
          </a:prstGeom>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1002">
            <a:schemeClr val="dk2"/>
          </a:fillRef>
          <a:effectRef idx="2">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C8C53F47-DF50-454F-A5A6-6B969748D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4796" y="1030259"/>
            <a:ext cx="10122408" cy="4059936"/>
          </a:xfrm>
          <a:prstGeom prst="rect">
            <a:avLst/>
          </a:prstGeom>
          <a:noFill/>
          <a:ln>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45A092-9788-803B-FD7C-FE2C933A957F}"/>
              </a:ext>
            </a:extLst>
          </p:cNvPr>
          <p:cNvSpPr>
            <a:spLocks noGrp="1"/>
          </p:cNvSpPr>
          <p:nvPr>
            <p:ph type="title"/>
          </p:nvPr>
        </p:nvSpPr>
        <p:spPr>
          <a:xfrm>
            <a:off x="1252074" y="1027946"/>
            <a:ext cx="9405891" cy="478831"/>
          </a:xfrm>
        </p:spPr>
        <p:txBody>
          <a:bodyPr anchor="ctr">
            <a:normAutofit fontScale="90000"/>
          </a:bodyPr>
          <a:lstStyle/>
          <a:p>
            <a:r>
              <a:rPr lang="en-ZA" u="sng" dirty="0">
                <a:solidFill>
                  <a:srgbClr val="FFFFFF"/>
                </a:solidFill>
              </a:rPr>
              <a:t>Conclusion</a:t>
            </a:r>
          </a:p>
        </p:txBody>
      </p:sp>
      <p:sp>
        <p:nvSpPr>
          <p:cNvPr id="3" name="Content Placeholder 2">
            <a:extLst>
              <a:ext uri="{FF2B5EF4-FFF2-40B4-BE49-F238E27FC236}">
                <a16:creationId xmlns:a16="http://schemas.microsoft.com/office/drawing/2014/main" id="{4C115110-1B49-D58F-507C-5804763CC422}"/>
              </a:ext>
            </a:extLst>
          </p:cNvPr>
          <p:cNvSpPr>
            <a:spLocks noGrp="1"/>
          </p:cNvSpPr>
          <p:nvPr>
            <p:ph idx="1"/>
          </p:nvPr>
        </p:nvSpPr>
        <p:spPr>
          <a:xfrm>
            <a:off x="1252075" y="1603213"/>
            <a:ext cx="9605396" cy="3265349"/>
          </a:xfrm>
        </p:spPr>
        <p:txBody>
          <a:bodyPr>
            <a:noAutofit/>
          </a:bodyPr>
          <a:lstStyle/>
          <a:p>
            <a:pPr marL="0" indent="0">
              <a:lnSpc>
                <a:spcPct val="110000"/>
              </a:lnSpc>
              <a:buNone/>
            </a:pPr>
            <a:r>
              <a:rPr lang="en-ZA" sz="1800" dirty="0">
                <a:solidFill>
                  <a:srgbClr val="FFFFFF"/>
                </a:solidFill>
                <a:latin typeface="Calibri" panose="020F0502020204030204" pitchFamily="34" charset="0"/>
                <a:cs typeface="Calibri" panose="020F0502020204030204" pitchFamily="34" charset="0"/>
              </a:rPr>
              <a:t>It is important to note that you are obligated to inform an individual and the</a:t>
            </a:r>
          </a:p>
          <a:p>
            <a:pPr marL="0" indent="0">
              <a:lnSpc>
                <a:spcPct val="110000"/>
              </a:lnSpc>
              <a:buNone/>
            </a:pPr>
            <a:r>
              <a:rPr lang="en-ZA" sz="1800" dirty="0">
                <a:solidFill>
                  <a:srgbClr val="FFFFFF"/>
                </a:solidFill>
                <a:latin typeface="Calibri" panose="020F0502020204030204" pitchFamily="34" charset="0"/>
                <a:cs typeface="Calibri" panose="020F0502020204030204" pitchFamily="34" charset="0"/>
              </a:rPr>
              <a:t>Information Regulator in cases where you or your staff believe that personal</a:t>
            </a:r>
          </a:p>
          <a:p>
            <a:pPr marL="0" indent="0">
              <a:lnSpc>
                <a:spcPct val="110000"/>
              </a:lnSpc>
              <a:buNone/>
            </a:pPr>
            <a:r>
              <a:rPr lang="en-ZA" sz="1800" dirty="0">
                <a:solidFill>
                  <a:srgbClr val="FFFFFF"/>
                </a:solidFill>
                <a:latin typeface="Calibri" panose="020F0502020204030204" pitchFamily="34" charset="0"/>
                <a:cs typeface="Calibri" panose="020F0502020204030204" pitchFamily="34" charset="0"/>
              </a:rPr>
              <a:t>information has been compromised. The Act provides for limited exceptions were</a:t>
            </a:r>
          </a:p>
          <a:p>
            <a:pPr marL="0" indent="0">
              <a:lnSpc>
                <a:spcPct val="110000"/>
              </a:lnSpc>
              <a:buNone/>
            </a:pPr>
            <a:r>
              <a:rPr lang="en-ZA" sz="1800" dirty="0">
                <a:solidFill>
                  <a:srgbClr val="FFFFFF"/>
                </a:solidFill>
                <a:latin typeface="Calibri" panose="020F0502020204030204" pitchFamily="34" charset="0"/>
                <a:cs typeface="Calibri" panose="020F0502020204030204" pitchFamily="34" charset="0"/>
              </a:rPr>
              <a:t>personal information can be shared in special circumstances, such as where it is</a:t>
            </a:r>
          </a:p>
          <a:p>
            <a:pPr marL="0" indent="0">
              <a:lnSpc>
                <a:spcPct val="110000"/>
              </a:lnSpc>
              <a:buNone/>
            </a:pPr>
            <a:r>
              <a:rPr lang="en-ZA" sz="1800" dirty="0">
                <a:solidFill>
                  <a:srgbClr val="FFFFFF"/>
                </a:solidFill>
                <a:latin typeface="Calibri" panose="020F0502020204030204" pitchFamily="34" charset="0"/>
                <a:cs typeface="Calibri" panose="020F0502020204030204" pitchFamily="34" charset="0"/>
              </a:rPr>
              <a:t>required by law or instances for statistical purposes such as BEE or Employment</a:t>
            </a:r>
          </a:p>
          <a:p>
            <a:pPr marL="0" indent="0">
              <a:lnSpc>
                <a:spcPct val="110000"/>
              </a:lnSpc>
              <a:buNone/>
            </a:pPr>
            <a:r>
              <a:rPr lang="en-ZA" sz="1800" dirty="0">
                <a:solidFill>
                  <a:srgbClr val="FFFFFF"/>
                </a:solidFill>
                <a:latin typeface="Calibri" panose="020F0502020204030204" pitchFamily="34" charset="0"/>
                <a:cs typeface="Calibri" panose="020F0502020204030204" pitchFamily="34" charset="0"/>
              </a:rPr>
              <a:t>Equity etc.</a:t>
            </a:r>
          </a:p>
          <a:p>
            <a:pPr marL="0" indent="0">
              <a:lnSpc>
                <a:spcPct val="110000"/>
              </a:lnSpc>
              <a:buNone/>
            </a:pPr>
            <a:r>
              <a:rPr lang="en-ZA" sz="1800" dirty="0">
                <a:solidFill>
                  <a:srgbClr val="FFFFFF"/>
                </a:solidFill>
                <a:latin typeface="Calibri" panose="020F0502020204030204" pitchFamily="34" charset="0"/>
                <a:cs typeface="Calibri" panose="020F0502020204030204" pitchFamily="34" charset="0"/>
              </a:rPr>
              <a:t> This is an ideal time to ensure your business embarks on the best practice record</a:t>
            </a:r>
          </a:p>
          <a:p>
            <a:pPr marL="0" indent="0">
              <a:lnSpc>
                <a:spcPct val="110000"/>
              </a:lnSpc>
              <a:buNone/>
            </a:pPr>
            <a:r>
              <a:rPr lang="en-ZA" sz="1800" dirty="0">
                <a:solidFill>
                  <a:srgbClr val="FFFFFF"/>
                </a:solidFill>
                <a:latin typeface="Calibri" panose="020F0502020204030204" pitchFamily="34" charset="0"/>
                <a:cs typeface="Calibri" panose="020F0502020204030204" pitchFamily="34" charset="0"/>
              </a:rPr>
              <a:t>keeping and safety mechanisms to avoid non-compliance proactively.</a:t>
            </a:r>
          </a:p>
        </p:txBody>
      </p:sp>
      <p:pic>
        <p:nvPicPr>
          <p:cNvPr id="46" name="Picture 45">
            <a:extLst>
              <a:ext uri="{FF2B5EF4-FFF2-40B4-BE49-F238E27FC236}">
                <a16:creationId xmlns:a16="http://schemas.microsoft.com/office/drawing/2014/main" id="{C7F65798-CDB9-4C2F-AA9B-6C4A25E8214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a:xfrm>
            <a:off x="0" y="6130094"/>
            <a:ext cx="12192000" cy="742950"/>
          </a:xfrm>
          <a:prstGeom prst="rect">
            <a:avLst/>
          </a:prstGeom>
        </p:spPr>
      </p:pic>
    </p:spTree>
    <p:extLst>
      <p:ext uri="{BB962C8B-B14F-4D97-AF65-F5344CB8AC3E}">
        <p14:creationId xmlns:p14="http://schemas.microsoft.com/office/powerpoint/2010/main" val="306296949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6870151-9189-4C3A-8379-EF3D95827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101010 data lines to infinity">
            <a:extLst>
              <a:ext uri="{FF2B5EF4-FFF2-40B4-BE49-F238E27FC236}">
                <a16:creationId xmlns:a16="http://schemas.microsoft.com/office/drawing/2014/main" id="{5EC48EEB-B1F6-15AE-5E3E-FAB128417BC8}"/>
              </a:ext>
            </a:extLst>
          </p:cNvPr>
          <p:cNvPicPr>
            <a:picLocks noChangeAspect="1"/>
          </p:cNvPicPr>
          <p:nvPr/>
        </p:nvPicPr>
        <p:blipFill>
          <a:blip r:embed="rId2">
            <a:alphaModFix amt="50000"/>
          </a:blip>
          <a:srcRect t="13125" r="-1" b="-1"/>
          <a:stretch/>
        </p:blipFill>
        <p:spPr>
          <a:xfrm>
            <a:off x="305" y="10"/>
            <a:ext cx="12191695" cy="6857990"/>
          </a:xfrm>
          <a:prstGeom prst="rect">
            <a:avLst/>
          </a:prstGeom>
        </p:spPr>
      </p:pic>
      <p:sp>
        <p:nvSpPr>
          <p:cNvPr id="12" name="Slide Number Placeholder 7">
            <a:extLst>
              <a:ext uri="{FF2B5EF4-FFF2-40B4-BE49-F238E27FC236}">
                <a16:creationId xmlns:a16="http://schemas.microsoft.com/office/drawing/2014/main" id="{123EA69C-102A-4DD0-9547-05DCD271D159}"/>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12301" y="443732"/>
            <a:ext cx="811019" cy="503578"/>
          </a:xfrm>
          <a:prstGeom prst="rect">
            <a:avLst/>
          </a:prstGeom>
        </p:spPr>
        <p:txBody>
          <a:bodyPr vert="horz" lIns="91440" tIns="45720" rIns="91440" bIns="45720" rtlCol="0" anchor="t"/>
          <a:lstStyle>
            <a:defPPr>
              <a:defRPr lang="en-US"/>
            </a:defPPr>
            <a:lvl1pPr marL="0" algn="r" defTabSz="457200" rtl="0" eaLnBrk="1" latinLnBrk="0" hangingPunct="1">
              <a:defRPr sz="28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4" name="Footer Placeholder 6">
            <a:extLst>
              <a:ext uri="{FF2B5EF4-FFF2-40B4-BE49-F238E27FC236}">
                <a16:creationId xmlns:a16="http://schemas.microsoft.com/office/drawing/2014/main" id="{6A862265-5CA3-4C40-8582-7534C3B03C2A}"/>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636" y="540921"/>
            <a:ext cx="4973915" cy="309201"/>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16" name="Rectangle 15">
            <a:extLst>
              <a:ext uri="{FF2B5EF4-FFF2-40B4-BE49-F238E27FC236}">
                <a16:creationId xmlns:a16="http://schemas.microsoft.com/office/drawing/2014/main" id="{600EF80B-0391-4082-9AF5-F15B091B4C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93800"/>
            <a:ext cx="12192000" cy="5664199"/>
          </a:xfrm>
          <a:prstGeom prst="rect">
            <a:avLst/>
          </a:prstGeom>
          <a:gradFill flip="none" rotWithShape="1">
            <a:gsLst>
              <a:gs pos="0">
                <a:schemeClr val="bg2">
                  <a:lumMod val="87000"/>
                  <a:alpha val="4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E01C45D2-E806-9403-193C-64B1D4576B66}"/>
              </a:ext>
            </a:extLst>
          </p:cNvPr>
          <p:cNvSpPr>
            <a:spLocks noGrp="1"/>
          </p:cNvSpPr>
          <p:nvPr>
            <p:ph type="title"/>
          </p:nvPr>
        </p:nvSpPr>
        <p:spPr>
          <a:xfrm>
            <a:off x="1130271" y="1193800"/>
            <a:ext cx="3193050" cy="4699000"/>
          </a:xfrm>
        </p:spPr>
        <p:txBody>
          <a:bodyPr anchor="ctr">
            <a:normAutofit/>
          </a:bodyPr>
          <a:lstStyle/>
          <a:p>
            <a:r>
              <a:rPr lang="en-ZA" u="sng" dirty="0"/>
              <a:t>Purpose of the Act</a:t>
            </a:r>
          </a:p>
        </p:txBody>
      </p:sp>
      <p:cxnSp>
        <p:nvCxnSpPr>
          <p:cNvPr id="18" name="Straight Connector 17">
            <a:extLst>
              <a:ext uri="{FF2B5EF4-FFF2-40B4-BE49-F238E27FC236}">
                <a16:creationId xmlns:a16="http://schemas.microsoft.com/office/drawing/2014/main" id="{D33AC32D-5F44-45F7-A0BD-7C11A86BED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A7556A4-5DC2-5867-1984-C3F3CF0EB3F8}"/>
              </a:ext>
            </a:extLst>
          </p:cNvPr>
          <p:cNvSpPr>
            <a:spLocks noGrp="1"/>
          </p:cNvSpPr>
          <p:nvPr>
            <p:ph idx="1"/>
          </p:nvPr>
        </p:nvSpPr>
        <p:spPr>
          <a:xfrm>
            <a:off x="4976636" y="1193800"/>
            <a:ext cx="6085091" cy="4699000"/>
          </a:xfrm>
        </p:spPr>
        <p:txBody>
          <a:bodyPr anchor="ctr">
            <a:normAutofit/>
          </a:bodyPr>
          <a:lstStyle/>
          <a:p>
            <a:pPr marL="0" indent="0">
              <a:lnSpc>
                <a:spcPct val="110000"/>
              </a:lnSpc>
              <a:buNone/>
            </a:pPr>
            <a:r>
              <a:rPr lang="en-ZA" dirty="0">
                <a:latin typeface="Calibri" panose="020F0502020204030204" pitchFamily="34" charset="0"/>
                <a:cs typeface="Calibri" panose="020F0502020204030204" pitchFamily="34" charset="0"/>
              </a:rPr>
              <a:t>The increasing cases of theft and misuse of people’s personal information has led to the need to promulgate regulations to protect personal information and one’s right to privacy. The POPI Act sets out the minimum standards regarding accessing and ‘processing’ of any personal information belonging to another. The Act defines ‘processing’ as collecting, receiving, recording, organizing, retrieving, or the use, distribution or sharing of any such information.</a:t>
            </a:r>
          </a:p>
        </p:txBody>
      </p:sp>
      <p:sp>
        <p:nvSpPr>
          <p:cNvPr id="20" name="Date Placeholder 1">
            <a:extLst>
              <a:ext uri="{FF2B5EF4-FFF2-40B4-BE49-F238E27FC236}">
                <a16:creationId xmlns:a16="http://schemas.microsoft.com/office/drawing/2014/main" id="{3FBF03E8-C602-4192-9C52-F84B29FDCC88}"/>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23229" y="6007878"/>
            <a:ext cx="3500715" cy="30920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Tree>
    <p:extLst>
      <p:ext uri="{BB962C8B-B14F-4D97-AF65-F5344CB8AC3E}">
        <p14:creationId xmlns:p14="http://schemas.microsoft.com/office/powerpoint/2010/main" val="276571389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3821E-F17C-3737-9529-D21EBB91A42C}"/>
              </a:ext>
            </a:extLst>
          </p:cNvPr>
          <p:cNvSpPr>
            <a:spLocks noGrp="1"/>
          </p:cNvSpPr>
          <p:nvPr>
            <p:ph type="title"/>
          </p:nvPr>
        </p:nvSpPr>
        <p:spPr>
          <a:xfrm>
            <a:off x="215870" y="138676"/>
            <a:ext cx="11305570" cy="438331"/>
          </a:xfrm>
        </p:spPr>
        <p:txBody>
          <a:bodyPr>
            <a:noAutofit/>
          </a:bodyPr>
          <a:lstStyle/>
          <a:p>
            <a:pPr algn="ctr"/>
            <a:r>
              <a:rPr lang="en-ZA" u="sng" dirty="0"/>
              <a:t>Defining personal information</a:t>
            </a:r>
          </a:p>
        </p:txBody>
      </p:sp>
      <p:graphicFrame>
        <p:nvGraphicFramePr>
          <p:cNvPr id="5" name="Content Placeholder 2">
            <a:extLst>
              <a:ext uri="{FF2B5EF4-FFF2-40B4-BE49-F238E27FC236}">
                <a16:creationId xmlns:a16="http://schemas.microsoft.com/office/drawing/2014/main" id="{010FAE92-E312-CCCB-8411-F02C30452C05}"/>
              </a:ext>
            </a:extLst>
          </p:cNvPr>
          <p:cNvGraphicFramePr>
            <a:graphicFrameLocks noGrp="1"/>
          </p:cNvGraphicFramePr>
          <p:nvPr>
            <p:ph idx="1"/>
            <p:extLst>
              <p:ext uri="{D42A27DB-BD31-4B8C-83A1-F6EECF244321}">
                <p14:modId xmlns:p14="http://schemas.microsoft.com/office/powerpoint/2010/main" val="2868510289"/>
              </p:ext>
            </p:extLst>
          </p:nvPr>
        </p:nvGraphicFramePr>
        <p:xfrm>
          <a:off x="1130270" y="931025"/>
          <a:ext cx="9603275" cy="4535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3822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C6870151-9189-4C3A-8379-EF3D95827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Graph on document with pen">
            <a:extLst>
              <a:ext uri="{FF2B5EF4-FFF2-40B4-BE49-F238E27FC236}">
                <a16:creationId xmlns:a16="http://schemas.microsoft.com/office/drawing/2014/main" id="{9B966435-DCFF-C75D-2C1E-BBA2E8445367}"/>
              </a:ext>
            </a:extLst>
          </p:cNvPr>
          <p:cNvPicPr>
            <a:picLocks noChangeAspect="1"/>
          </p:cNvPicPr>
          <p:nvPr/>
        </p:nvPicPr>
        <p:blipFill>
          <a:blip r:embed="rId2">
            <a:alphaModFix amt="50000"/>
          </a:blip>
          <a:srcRect t="1414" r="-1" b="14313"/>
          <a:stretch/>
        </p:blipFill>
        <p:spPr>
          <a:xfrm>
            <a:off x="305" y="10"/>
            <a:ext cx="12191695" cy="6857990"/>
          </a:xfrm>
          <a:prstGeom prst="rect">
            <a:avLst/>
          </a:prstGeom>
        </p:spPr>
      </p:pic>
      <p:sp>
        <p:nvSpPr>
          <p:cNvPr id="25" name="Slide Number Placeholder 7">
            <a:extLst>
              <a:ext uri="{FF2B5EF4-FFF2-40B4-BE49-F238E27FC236}">
                <a16:creationId xmlns:a16="http://schemas.microsoft.com/office/drawing/2014/main" id="{123EA69C-102A-4DD0-9547-05DCD271D159}"/>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12301" y="443732"/>
            <a:ext cx="811019" cy="503578"/>
          </a:xfrm>
          <a:prstGeom prst="rect">
            <a:avLst/>
          </a:prstGeom>
        </p:spPr>
        <p:txBody>
          <a:bodyPr vert="horz" lIns="91440" tIns="45720" rIns="91440" bIns="45720" rtlCol="0" anchor="t"/>
          <a:lstStyle>
            <a:defPPr>
              <a:defRPr lang="en-US"/>
            </a:defPPr>
            <a:lvl1pPr marL="0" algn="r" defTabSz="457200" rtl="0" eaLnBrk="1" latinLnBrk="0" hangingPunct="1">
              <a:defRPr sz="28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26" name="Footer Placeholder 6">
            <a:extLst>
              <a:ext uri="{FF2B5EF4-FFF2-40B4-BE49-F238E27FC236}">
                <a16:creationId xmlns:a16="http://schemas.microsoft.com/office/drawing/2014/main" id="{6A862265-5CA3-4C40-8582-7534C3B03C2A}"/>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636" y="540921"/>
            <a:ext cx="4973915" cy="309201"/>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28" name="Rectangle 27">
            <a:extLst>
              <a:ext uri="{FF2B5EF4-FFF2-40B4-BE49-F238E27FC236}">
                <a16:creationId xmlns:a16="http://schemas.microsoft.com/office/drawing/2014/main" id="{600EF80B-0391-4082-9AF5-F15B091B4C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93800"/>
            <a:ext cx="12192000" cy="5664199"/>
          </a:xfrm>
          <a:prstGeom prst="rect">
            <a:avLst/>
          </a:prstGeom>
          <a:gradFill flip="none" rotWithShape="1">
            <a:gsLst>
              <a:gs pos="0">
                <a:schemeClr val="bg2">
                  <a:lumMod val="87000"/>
                  <a:alpha val="4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9011A060-9CA1-8F86-7431-A797F39EDB26}"/>
              </a:ext>
            </a:extLst>
          </p:cNvPr>
          <p:cNvSpPr>
            <a:spLocks noGrp="1"/>
          </p:cNvSpPr>
          <p:nvPr>
            <p:ph type="title"/>
          </p:nvPr>
        </p:nvSpPr>
        <p:spPr>
          <a:xfrm>
            <a:off x="1130271" y="1193800"/>
            <a:ext cx="3193050" cy="4699000"/>
          </a:xfrm>
        </p:spPr>
        <p:txBody>
          <a:bodyPr anchor="ctr">
            <a:normAutofit/>
          </a:bodyPr>
          <a:lstStyle/>
          <a:p>
            <a:r>
              <a:rPr lang="en-ZA" u="sng" dirty="0"/>
              <a:t>How this Act impacts you as a business owner</a:t>
            </a:r>
          </a:p>
        </p:txBody>
      </p:sp>
      <p:cxnSp>
        <p:nvCxnSpPr>
          <p:cNvPr id="30" name="Straight Connector 29">
            <a:extLst>
              <a:ext uri="{FF2B5EF4-FFF2-40B4-BE49-F238E27FC236}">
                <a16:creationId xmlns:a16="http://schemas.microsoft.com/office/drawing/2014/main" id="{D33AC32D-5F44-45F7-A0BD-7C11A86BED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22" name="Content Placeholder 2">
            <a:extLst>
              <a:ext uri="{FF2B5EF4-FFF2-40B4-BE49-F238E27FC236}">
                <a16:creationId xmlns:a16="http://schemas.microsoft.com/office/drawing/2014/main" id="{0817834E-A640-5502-528A-9C913745D31C}"/>
              </a:ext>
            </a:extLst>
          </p:cNvPr>
          <p:cNvSpPr>
            <a:spLocks noGrp="1"/>
          </p:cNvSpPr>
          <p:nvPr>
            <p:ph idx="1"/>
          </p:nvPr>
        </p:nvSpPr>
        <p:spPr>
          <a:xfrm>
            <a:off x="4976636" y="1193800"/>
            <a:ext cx="6085091" cy="4699000"/>
          </a:xfrm>
        </p:spPr>
        <p:txBody>
          <a:bodyPr anchor="ctr">
            <a:normAutofit/>
          </a:bodyPr>
          <a:lstStyle/>
          <a:p>
            <a:pPr marL="0" indent="0">
              <a:lnSpc>
                <a:spcPct val="110000"/>
              </a:lnSpc>
              <a:buNone/>
            </a:pPr>
            <a:r>
              <a:rPr lang="en-ZA" sz="1600" dirty="0">
                <a:latin typeface="Calibri" panose="020F0502020204030204" pitchFamily="34" charset="0"/>
                <a:cs typeface="Calibri" panose="020F0502020204030204" pitchFamily="34" charset="0"/>
              </a:rPr>
              <a:t>All organisations in South Africa (of any size) and individuals that can</a:t>
            </a:r>
          </a:p>
          <a:p>
            <a:pPr marL="0" indent="0">
              <a:lnSpc>
                <a:spcPct val="110000"/>
              </a:lnSpc>
              <a:buNone/>
            </a:pPr>
            <a:r>
              <a:rPr lang="en-ZA" sz="1600" dirty="0">
                <a:latin typeface="Calibri" panose="020F0502020204030204" pitchFamily="34" charset="0"/>
                <a:cs typeface="Calibri" panose="020F0502020204030204" pitchFamily="34" charset="0"/>
              </a:rPr>
              <a:t>obtain, handle and store the personal information of another individual, whether it be in terms of their employment or as suppliers or service providers, must adhere to the requirements of the Act and implement steps to safeguard this information. Companies have 12 months to get their systems and processes in place to comply with the Act, in this case 1 July 2021. Non-compliance could result in not</a:t>
            </a:r>
          </a:p>
          <a:p>
            <a:pPr marL="0" indent="0">
              <a:lnSpc>
                <a:spcPct val="110000"/>
              </a:lnSpc>
              <a:buNone/>
            </a:pPr>
            <a:r>
              <a:rPr lang="en-ZA" sz="1600" dirty="0">
                <a:latin typeface="Calibri" panose="020F0502020204030204" pitchFamily="34" charset="0"/>
                <a:cs typeface="Calibri" panose="020F0502020204030204" pitchFamily="34" charset="0"/>
              </a:rPr>
              <a:t>only reputational damage and/or potential civil damages claims, but punitive fines up to R10 million- or 10-years imprisonment, or a combination thereof.</a:t>
            </a:r>
          </a:p>
        </p:txBody>
      </p:sp>
      <p:sp>
        <p:nvSpPr>
          <p:cNvPr id="32" name="Date Placeholder 1">
            <a:extLst>
              <a:ext uri="{FF2B5EF4-FFF2-40B4-BE49-F238E27FC236}">
                <a16:creationId xmlns:a16="http://schemas.microsoft.com/office/drawing/2014/main" id="{3FBF03E8-C602-4192-9C52-F84B29FDCC88}"/>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23229" y="6007878"/>
            <a:ext cx="3500715" cy="30920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Tree>
    <p:extLst>
      <p:ext uri="{BB962C8B-B14F-4D97-AF65-F5344CB8AC3E}">
        <p14:creationId xmlns:p14="http://schemas.microsoft.com/office/powerpoint/2010/main" val="108362463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 name="Rectangle 63">
            <a:extLst>
              <a:ext uri="{FF2B5EF4-FFF2-40B4-BE49-F238E27FC236}">
                <a16:creationId xmlns:a16="http://schemas.microsoft.com/office/drawing/2014/main" id="{C6870151-9189-4C3A-8379-EF3D95827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2" name="Picture 61" descr="Graph on document with pen">
            <a:extLst>
              <a:ext uri="{FF2B5EF4-FFF2-40B4-BE49-F238E27FC236}">
                <a16:creationId xmlns:a16="http://schemas.microsoft.com/office/drawing/2014/main" id="{1CF14DBC-4D3D-1022-536E-D69B7F3EC5D1}"/>
              </a:ext>
            </a:extLst>
          </p:cNvPr>
          <p:cNvPicPr>
            <a:picLocks noChangeAspect="1"/>
          </p:cNvPicPr>
          <p:nvPr/>
        </p:nvPicPr>
        <p:blipFill>
          <a:blip r:embed="rId2">
            <a:alphaModFix amt="50000"/>
          </a:blip>
          <a:srcRect t="1414" r="-1" b="14313"/>
          <a:stretch/>
        </p:blipFill>
        <p:spPr>
          <a:xfrm>
            <a:off x="305" y="10"/>
            <a:ext cx="12191695" cy="6857990"/>
          </a:xfrm>
          <a:prstGeom prst="rect">
            <a:avLst/>
          </a:prstGeom>
        </p:spPr>
      </p:pic>
      <p:sp>
        <p:nvSpPr>
          <p:cNvPr id="65" name="Slide Number Placeholder 7">
            <a:extLst>
              <a:ext uri="{FF2B5EF4-FFF2-40B4-BE49-F238E27FC236}">
                <a16:creationId xmlns:a16="http://schemas.microsoft.com/office/drawing/2014/main" id="{123EA69C-102A-4DD0-9547-05DCD271D159}"/>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12301" y="443732"/>
            <a:ext cx="811019" cy="503578"/>
          </a:xfrm>
          <a:prstGeom prst="rect">
            <a:avLst/>
          </a:prstGeom>
        </p:spPr>
        <p:txBody>
          <a:bodyPr vert="horz" lIns="91440" tIns="45720" rIns="91440" bIns="45720" rtlCol="0" anchor="t"/>
          <a:lstStyle>
            <a:defPPr>
              <a:defRPr lang="en-US"/>
            </a:defPPr>
            <a:lvl1pPr marL="0" algn="r" defTabSz="457200" rtl="0" eaLnBrk="1" latinLnBrk="0" hangingPunct="1">
              <a:defRPr sz="28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66" name="Footer Placeholder 6">
            <a:extLst>
              <a:ext uri="{FF2B5EF4-FFF2-40B4-BE49-F238E27FC236}">
                <a16:creationId xmlns:a16="http://schemas.microsoft.com/office/drawing/2014/main" id="{6A862265-5CA3-4C40-8582-7534C3B03C2A}"/>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636" y="540921"/>
            <a:ext cx="4973915" cy="309201"/>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68" name="Rectangle 67">
            <a:extLst>
              <a:ext uri="{FF2B5EF4-FFF2-40B4-BE49-F238E27FC236}">
                <a16:creationId xmlns:a16="http://schemas.microsoft.com/office/drawing/2014/main" id="{600EF80B-0391-4082-9AF5-F15B091B4C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93800"/>
            <a:ext cx="12192000" cy="5664199"/>
          </a:xfrm>
          <a:prstGeom prst="rect">
            <a:avLst/>
          </a:prstGeom>
          <a:gradFill flip="none" rotWithShape="1">
            <a:gsLst>
              <a:gs pos="0">
                <a:schemeClr val="bg2">
                  <a:lumMod val="87000"/>
                  <a:alpha val="4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E8FF9F8D-1C85-D9D6-9DB3-67631DF1C91A}"/>
              </a:ext>
            </a:extLst>
          </p:cNvPr>
          <p:cNvSpPr>
            <a:spLocks noGrp="1"/>
          </p:cNvSpPr>
          <p:nvPr>
            <p:ph type="title"/>
          </p:nvPr>
        </p:nvSpPr>
        <p:spPr>
          <a:xfrm>
            <a:off x="1130271" y="1193800"/>
            <a:ext cx="3193050" cy="4699000"/>
          </a:xfrm>
        </p:spPr>
        <p:txBody>
          <a:bodyPr anchor="ctr">
            <a:normAutofit/>
          </a:bodyPr>
          <a:lstStyle/>
          <a:p>
            <a:r>
              <a:rPr lang="en-ZA" u="sng" dirty="0"/>
              <a:t>Ensuring compliance to POPIA in your business</a:t>
            </a:r>
          </a:p>
        </p:txBody>
      </p:sp>
      <p:cxnSp>
        <p:nvCxnSpPr>
          <p:cNvPr id="70" name="Straight Connector 69">
            <a:extLst>
              <a:ext uri="{FF2B5EF4-FFF2-40B4-BE49-F238E27FC236}">
                <a16:creationId xmlns:a16="http://schemas.microsoft.com/office/drawing/2014/main" id="{D33AC32D-5F44-45F7-A0BD-7C11A86BED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60" name="Content Placeholder 2">
            <a:extLst>
              <a:ext uri="{FF2B5EF4-FFF2-40B4-BE49-F238E27FC236}">
                <a16:creationId xmlns:a16="http://schemas.microsoft.com/office/drawing/2014/main" id="{05B45DE0-358C-202D-C21A-B2BB4DCE80FD}"/>
              </a:ext>
            </a:extLst>
          </p:cNvPr>
          <p:cNvSpPr>
            <a:spLocks noGrp="1"/>
          </p:cNvSpPr>
          <p:nvPr>
            <p:ph idx="1"/>
          </p:nvPr>
        </p:nvSpPr>
        <p:spPr>
          <a:xfrm>
            <a:off x="4976636" y="1193800"/>
            <a:ext cx="6085091" cy="4699000"/>
          </a:xfrm>
        </p:spPr>
        <p:txBody>
          <a:bodyPr anchor="ctr">
            <a:normAutofit/>
          </a:bodyPr>
          <a:lstStyle/>
          <a:p>
            <a:pPr marL="0" indent="0">
              <a:buNone/>
            </a:pPr>
            <a:r>
              <a:rPr lang="en-ZA" dirty="0">
                <a:latin typeface="Calibri" panose="020F0502020204030204" pitchFamily="34" charset="0"/>
                <a:cs typeface="Calibri" panose="020F0502020204030204" pitchFamily="34" charset="0"/>
              </a:rPr>
              <a:t>It is your responsibility as the business owner to ensure that all personal information is stored safely and not accessible to individuals that may misuse or share that</a:t>
            </a:r>
          </a:p>
          <a:p>
            <a:pPr marL="0" indent="0">
              <a:buNone/>
            </a:pPr>
            <a:r>
              <a:rPr lang="en-ZA" dirty="0">
                <a:latin typeface="Calibri" panose="020F0502020204030204" pitchFamily="34" charset="0"/>
                <a:cs typeface="Calibri" panose="020F0502020204030204" pitchFamily="34" charset="0"/>
              </a:rPr>
              <a:t>information for any onerous intent. Here are a few practical steps you can put in place to safeguard personal information:</a:t>
            </a:r>
          </a:p>
          <a:p>
            <a:pPr marL="0" indent="0">
              <a:buNone/>
            </a:pPr>
            <a:r>
              <a:rPr lang="en-ZA" dirty="0">
                <a:latin typeface="Calibri" panose="020F0502020204030204" pitchFamily="34" charset="0"/>
                <a:cs typeface="Calibri" panose="020F0502020204030204" pitchFamily="34" charset="0"/>
              </a:rPr>
              <a:t> </a:t>
            </a:r>
          </a:p>
        </p:txBody>
      </p:sp>
      <p:sp>
        <p:nvSpPr>
          <p:cNvPr id="72" name="Date Placeholder 1">
            <a:extLst>
              <a:ext uri="{FF2B5EF4-FFF2-40B4-BE49-F238E27FC236}">
                <a16:creationId xmlns:a16="http://schemas.microsoft.com/office/drawing/2014/main" id="{3FBF03E8-C602-4192-9C52-F84B29FDCC88}"/>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23229" y="6007878"/>
            <a:ext cx="3500715" cy="30920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Tree>
    <p:extLst>
      <p:ext uri="{BB962C8B-B14F-4D97-AF65-F5344CB8AC3E}">
        <p14:creationId xmlns:p14="http://schemas.microsoft.com/office/powerpoint/2010/main" val="25656427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B13EE355-0D4C-4D91-8AE1-2876567D12C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7" name="Rectangle 16">
            <a:extLst>
              <a:ext uri="{FF2B5EF4-FFF2-40B4-BE49-F238E27FC236}">
                <a16:creationId xmlns:a16="http://schemas.microsoft.com/office/drawing/2014/main" id="{A01B9BFB-0E23-404F-936C-2681B3883A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cxnSp>
        <p:nvCxnSpPr>
          <p:cNvPr id="19" name="Straight Connector 18">
            <a:extLst>
              <a:ext uri="{FF2B5EF4-FFF2-40B4-BE49-F238E27FC236}">
                <a16:creationId xmlns:a16="http://schemas.microsoft.com/office/drawing/2014/main" id="{CA188135-D6F0-4A77-85B9-2E45772B34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21" name="Picture 20">
            <a:extLst>
              <a:ext uri="{FF2B5EF4-FFF2-40B4-BE49-F238E27FC236}">
                <a16:creationId xmlns:a16="http://schemas.microsoft.com/office/drawing/2014/main" id="{8FB62CA7-7168-452A-8E46-BFE14ECFBF8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
        <p:nvSpPr>
          <p:cNvPr id="2" name="Title 1">
            <a:extLst>
              <a:ext uri="{FF2B5EF4-FFF2-40B4-BE49-F238E27FC236}">
                <a16:creationId xmlns:a16="http://schemas.microsoft.com/office/drawing/2014/main" id="{646E4755-CC22-4A28-7A82-30CA2A45B465}"/>
              </a:ext>
            </a:extLst>
          </p:cNvPr>
          <p:cNvSpPr>
            <a:spLocks noGrp="1"/>
          </p:cNvSpPr>
          <p:nvPr>
            <p:ph type="title"/>
          </p:nvPr>
        </p:nvSpPr>
        <p:spPr>
          <a:xfrm>
            <a:off x="1132529" y="136095"/>
            <a:ext cx="9603275" cy="562267"/>
          </a:xfrm>
        </p:spPr>
        <p:txBody>
          <a:bodyPr vert="horz" lIns="91440" tIns="45720" rIns="91440" bIns="45720" rtlCol="0" anchor="t">
            <a:normAutofit/>
          </a:bodyPr>
          <a:lstStyle/>
          <a:p>
            <a:r>
              <a:rPr lang="en-US" u="sng" dirty="0"/>
              <a:t>Ensuring compliance to POPIA in your business</a:t>
            </a:r>
            <a:endParaRPr lang="en-US" dirty="0"/>
          </a:p>
        </p:txBody>
      </p:sp>
      <p:sp>
        <p:nvSpPr>
          <p:cNvPr id="9" name="Content Placeholder 8">
            <a:extLst>
              <a:ext uri="{FF2B5EF4-FFF2-40B4-BE49-F238E27FC236}">
                <a16:creationId xmlns:a16="http://schemas.microsoft.com/office/drawing/2014/main" id="{7E04BC48-29E0-39BE-B81A-4D8C0E828820}"/>
              </a:ext>
            </a:extLst>
          </p:cNvPr>
          <p:cNvSpPr>
            <a:spLocks/>
          </p:cNvSpPr>
          <p:nvPr/>
        </p:nvSpPr>
        <p:spPr>
          <a:xfrm>
            <a:off x="1129166" y="2165621"/>
            <a:ext cx="4645152" cy="3293852"/>
          </a:xfrm>
          <a:prstGeom prst="rect">
            <a:avLst/>
          </a:prstGeom>
        </p:spPr>
        <p:txBody>
          <a:bodyPr/>
          <a:lstStyle/>
          <a:p>
            <a:endParaRPr lang="en-ZA"/>
          </a:p>
        </p:txBody>
      </p:sp>
      <p:sp>
        <p:nvSpPr>
          <p:cNvPr id="10" name="Content Placeholder 9">
            <a:extLst>
              <a:ext uri="{FF2B5EF4-FFF2-40B4-BE49-F238E27FC236}">
                <a16:creationId xmlns:a16="http://schemas.microsoft.com/office/drawing/2014/main" id="{F608D515-0524-A17D-BE2E-BB3308590831}"/>
              </a:ext>
            </a:extLst>
          </p:cNvPr>
          <p:cNvSpPr>
            <a:spLocks/>
          </p:cNvSpPr>
          <p:nvPr/>
        </p:nvSpPr>
        <p:spPr>
          <a:xfrm>
            <a:off x="6095606" y="2171769"/>
            <a:ext cx="4645152" cy="3287094"/>
          </a:xfrm>
          <a:prstGeom prst="rect">
            <a:avLst/>
          </a:prstGeom>
        </p:spPr>
        <p:txBody>
          <a:bodyPr/>
          <a:lstStyle/>
          <a:p>
            <a:endParaRPr lang="en-ZA"/>
          </a:p>
        </p:txBody>
      </p:sp>
      <p:sp>
        <p:nvSpPr>
          <p:cNvPr id="7" name="Content Placeholder 6">
            <a:extLst>
              <a:ext uri="{FF2B5EF4-FFF2-40B4-BE49-F238E27FC236}">
                <a16:creationId xmlns:a16="http://schemas.microsoft.com/office/drawing/2014/main" id="{81B44DD6-F03E-7A82-B389-DE4AB80354A7}"/>
              </a:ext>
            </a:extLst>
          </p:cNvPr>
          <p:cNvSpPr>
            <a:spLocks/>
          </p:cNvSpPr>
          <p:nvPr/>
        </p:nvSpPr>
        <p:spPr>
          <a:xfrm>
            <a:off x="232756" y="798912"/>
            <a:ext cx="5541562" cy="5161433"/>
          </a:xfrm>
          <a:prstGeom prst="rect">
            <a:avLst/>
          </a:prstGeom>
        </p:spPr>
        <p:txBody>
          <a:bodyPr>
            <a:noAutofit/>
          </a:bodyPr>
          <a:lstStyle/>
          <a:p>
            <a:pPr defTabSz="242865">
              <a:spcAft>
                <a:spcPts val="384"/>
              </a:spcAft>
            </a:pPr>
            <a:r>
              <a:rPr lang="en-ZA" sz="1600" kern="1200" dirty="0">
                <a:solidFill>
                  <a:schemeClr val="tx1"/>
                </a:solidFill>
                <a:latin typeface="Calibri" panose="020F0502020204030204" pitchFamily="34" charset="0"/>
                <a:ea typeface="+mn-ea"/>
                <a:cs typeface="Calibri" panose="020F0502020204030204" pitchFamily="34" charset="0"/>
              </a:rPr>
              <a:t>1. Compile and document a strategy:</a:t>
            </a:r>
          </a:p>
          <a:p>
            <a:pPr defTabSz="242865">
              <a:spcAft>
                <a:spcPts val="384"/>
              </a:spcAft>
            </a:pPr>
            <a:r>
              <a:rPr lang="en-ZA" sz="1600" kern="1200" dirty="0">
                <a:solidFill>
                  <a:schemeClr val="tx1"/>
                </a:solidFill>
                <a:latin typeface="Calibri" panose="020F0502020204030204" pitchFamily="34" charset="0"/>
                <a:ea typeface="+mn-ea"/>
                <a:cs typeface="Calibri" panose="020F0502020204030204" pitchFamily="34" charset="0"/>
              </a:rPr>
              <a:t>Formalize an IT security strategy by stipulating how the data is going to be protected (including data backup processes) and identify all the associated or potential risks such as data breaches, lost/stolen PCs/devices, staff leaving with databases etc. Consider how you would mitigate those risks, in other words have a response strategy in place. That way you will be better prepared should something go wrong. This strategy needs to be available, accessible and regularly monitored, reviewed and the safeguards re-addressed if need </a:t>
            </a:r>
            <a:r>
              <a:rPr lang="en-ZA" kern="1200" dirty="0">
                <a:solidFill>
                  <a:schemeClr val="tx1"/>
                </a:solidFill>
                <a:latin typeface="Calibri" panose="020F0502020204030204" pitchFamily="34" charset="0"/>
                <a:ea typeface="+mn-ea"/>
                <a:cs typeface="Calibri" panose="020F0502020204030204" pitchFamily="34" charset="0"/>
              </a:rPr>
              <a:t>be.</a:t>
            </a:r>
            <a:endParaRPr lang="en-ZA" dirty="0">
              <a:latin typeface="Calibri" panose="020F0502020204030204" pitchFamily="34" charset="0"/>
              <a:cs typeface="Calibri" panose="020F0502020204030204" pitchFamily="34" charset="0"/>
            </a:endParaRPr>
          </a:p>
        </p:txBody>
      </p:sp>
      <p:sp>
        <p:nvSpPr>
          <p:cNvPr id="8" name="Content Placeholder 7">
            <a:extLst>
              <a:ext uri="{FF2B5EF4-FFF2-40B4-BE49-F238E27FC236}">
                <a16:creationId xmlns:a16="http://schemas.microsoft.com/office/drawing/2014/main" id="{194318DA-071E-4A7C-9840-BF3013A64D56}"/>
              </a:ext>
            </a:extLst>
          </p:cNvPr>
          <p:cNvSpPr>
            <a:spLocks/>
          </p:cNvSpPr>
          <p:nvPr/>
        </p:nvSpPr>
        <p:spPr>
          <a:xfrm>
            <a:off x="6095606" y="798912"/>
            <a:ext cx="5863637" cy="5161433"/>
          </a:xfrm>
          <a:prstGeom prst="rect">
            <a:avLst/>
          </a:prstGeom>
        </p:spPr>
        <p:txBody>
          <a:bodyPr>
            <a:noAutofit/>
          </a:bodyPr>
          <a:lstStyle/>
          <a:p>
            <a:pPr defTabSz="242865">
              <a:lnSpc>
                <a:spcPct val="90000"/>
              </a:lnSpc>
              <a:spcAft>
                <a:spcPts val="384"/>
              </a:spcAft>
            </a:pPr>
            <a:r>
              <a:rPr lang="en-ZA" sz="1600" kern="1200" dirty="0">
                <a:solidFill>
                  <a:schemeClr val="tx1"/>
                </a:solidFill>
                <a:latin typeface="Calibri" panose="020F0502020204030204" pitchFamily="34" charset="0"/>
                <a:ea typeface="+mn-ea"/>
                <a:cs typeface="Calibri" panose="020F0502020204030204" pitchFamily="34" charset="0"/>
              </a:rPr>
              <a:t>2. Protect against malware:</a:t>
            </a:r>
          </a:p>
          <a:p>
            <a:pPr defTabSz="242865">
              <a:lnSpc>
                <a:spcPct val="90000"/>
              </a:lnSpc>
              <a:spcAft>
                <a:spcPts val="384"/>
              </a:spcAft>
            </a:pPr>
            <a:r>
              <a:rPr lang="en-ZA" sz="1600" kern="1200" dirty="0">
                <a:solidFill>
                  <a:schemeClr val="tx1"/>
                </a:solidFill>
                <a:latin typeface="Calibri" panose="020F0502020204030204" pitchFamily="34" charset="0"/>
                <a:ea typeface="+mn-ea"/>
                <a:cs typeface="Calibri" panose="020F0502020204030204" pitchFamily="34" charset="0"/>
              </a:rPr>
              <a:t>Secure all PCs, devices and your network through applying a firewall,</a:t>
            </a:r>
          </a:p>
          <a:p>
            <a:pPr defTabSz="242865">
              <a:lnSpc>
                <a:spcPct val="90000"/>
              </a:lnSpc>
              <a:spcAft>
                <a:spcPts val="384"/>
              </a:spcAft>
            </a:pPr>
            <a:r>
              <a:rPr lang="en-ZA" sz="1600" kern="1200" dirty="0">
                <a:solidFill>
                  <a:schemeClr val="tx1"/>
                </a:solidFill>
                <a:latin typeface="Calibri" panose="020F0502020204030204" pitchFamily="34" charset="0"/>
                <a:ea typeface="+mn-ea"/>
                <a:cs typeface="Calibri" panose="020F0502020204030204" pitchFamily="34" charset="0"/>
              </a:rPr>
              <a:t>ensuring passwords are confidential and complex, and that security software protection and antispam software for emails are in place. Enable automatic software updates and security settings on all devices. </a:t>
            </a:r>
          </a:p>
          <a:p>
            <a:pPr defTabSz="242865">
              <a:lnSpc>
                <a:spcPct val="90000"/>
              </a:lnSpc>
              <a:spcAft>
                <a:spcPts val="384"/>
              </a:spcAft>
            </a:pPr>
            <a:r>
              <a:rPr lang="en-ZA" sz="1600" kern="1200" dirty="0">
                <a:solidFill>
                  <a:schemeClr val="tx1"/>
                </a:solidFill>
                <a:latin typeface="Calibri" panose="020F0502020204030204" pitchFamily="34" charset="0"/>
                <a:ea typeface="+mn-ea"/>
                <a:cs typeface="Calibri" panose="020F0502020204030204" pitchFamily="34" charset="0"/>
              </a:rPr>
              <a:t>Ensure that any employee's personal PCs/devices (used for business) and those being used for remote working are also secure. If you offer Wi-Fi access, ensure that you</a:t>
            </a:r>
          </a:p>
          <a:p>
            <a:pPr defTabSz="242865">
              <a:lnSpc>
                <a:spcPct val="90000"/>
              </a:lnSpc>
              <a:spcAft>
                <a:spcPts val="384"/>
              </a:spcAft>
            </a:pPr>
            <a:r>
              <a:rPr lang="en-ZA" sz="1600" kern="1200" dirty="0">
                <a:solidFill>
                  <a:schemeClr val="tx1"/>
                </a:solidFill>
                <a:latin typeface="Calibri" panose="020F0502020204030204" pitchFamily="34" charset="0"/>
                <a:ea typeface="+mn-ea"/>
                <a:cs typeface="Calibri" panose="020F0502020204030204" pitchFamily="34" charset="0"/>
              </a:rPr>
              <a:t>use a strong encryption setting and turn off the  SSID broadcasting function to make your network invisible. It is recommended that you read article 15 in this series Understanding Cyber Security, to gain a greater understanding of how to protect your business against data breaches and cyber-attacks.</a:t>
            </a:r>
            <a:endParaRPr lang="en-ZA"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9132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2F164-98BD-0B47-1EB7-E01969975DE7}"/>
              </a:ext>
            </a:extLst>
          </p:cNvPr>
          <p:cNvSpPr>
            <a:spLocks noGrp="1"/>
          </p:cNvSpPr>
          <p:nvPr>
            <p:ph type="title"/>
          </p:nvPr>
        </p:nvSpPr>
        <p:spPr>
          <a:xfrm>
            <a:off x="1294362" y="122052"/>
            <a:ext cx="9603275" cy="438329"/>
          </a:xfrm>
        </p:spPr>
        <p:txBody>
          <a:bodyPr>
            <a:noAutofit/>
          </a:bodyPr>
          <a:lstStyle/>
          <a:p>
            <a:r>
              <a:rPr lang="en-US" u="sng" dirty="0"/>
              <a:t>Ensuring compliance to POPIA in your business</a:t>
            </a:r>
            <a:endParaRPr lang="en-ZA" dirty="0"/>
          </a:p>
        </p:txBody>
      </p:sp>
      <p:pic>
        <p:nvPicPr>
          <p:cNvPr id="7" name="Graphic 6" descr="Cloud Computing">
            <a:extLst>
              <a:ext uri="{FF2B5EF4-FFF2-40B4-BE49-F238E27FC236}">
                <a16:creationId xmlns:a16="http://schemas.microsoft.com/office/drawing/2014/main" id="{EBF4FD05-9101-17F1-93EB-5912EFBFAD9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2377" y="1774914"/>
            <a:ext cx="2983208" cy="3308172"/>
          </a:xfrm>
          <a:prstGeom prst="rect">
            <a:avLst/>
          </a:prstGeom>
        </p:spPr>
      </p:pic>
      <p:sp>
        <p:nvSpPr>
          <p:cNvPr id="3" name="Content Placeholder 2">
            <a:extLst>
              <a:ext uri="{FF2B5EF4-FFF2-40B4-BE49-F238E27FC236}">
                <a16:creationId xmlns:a16="http://schemas.microsoft.com/office/drawing/2014/main" id="{4524FD59-FB3D-CB9A-C588-72F98F7E1FAA}"/>
              </a:ext>
            </a:extLst>
          </p:cNvPr>
          <p:cNvSpPr>
            <a:spLocks noGrp="1"/>
          </p:cNvSpPr>
          <p:nvPr>
            <p:ph idx="1"/>
          </p:nvPr>
        </p:nvSpPr>
        <p:spPr>
          <a:xfrm>
            <a:off x="3541222" y="764771"/>
            <a:ext cx="8508401" cy="4738255"/>
          </a:xfrm>
        </p:spPr>
        <p:txBody>
          <a:bodyPr>
            <a:noAutofit/>
          </a:bodyPr>
          <a:lstStyle/>
          <a:p>
            <a:pPr marL="0" indent="0">
              <a:lnSpc>
                <a:spcPct val="110000"/>
              </a:lnSpc>
              <a:buNone/>
            </a:pPr>
            <a:r>
              <a:rPr lang="en-ZA" sz="1400" dirty="0">
                <a:latin typeface="Calibri" panose="020F0502020204030204" pitchFamily="34" charset="0"/>
                <a:cs typeface="Calibri" panose="020F0502020204030204" pitchFamily="34" charset="0"/>
              </a:rPr>
              <a:t>3. Use the cloud:</a:t>
            </a:r>
          </a:p>
          <a:p>
            <a:pPr marL="0" indent="0">
              <a:lnSpc>
                <a:spcPct val="110000"/>
              </a:lnSpc>
              <a:buNone/>
            </a:pPr>
            <a:r>
              <a:rPr lang="en-ZA" sz="1400" dirty="0">
                <a:latin typeface="Calibri" panose="020F0502020204030204" pitchFamily="34" charset="0"/>
                <a:cs typeface="Calibri" panose="020F0502020204030204" pitchFamily="34" charset="0"/>
              </a:rPr>
              <a:t>You may need to consider automating current paper record keeping and</a:t>
            </a:r>
          </a:p>
          <a:p>
            <a:pPr marL="0" indent="0">
              <a:lnSpc>
                <a:spcPct val="110000"/>
              </a:lnSpc>
              <a:buNone/>
            </a:pPr>
            <a:r>
              <a:rPr lang="en-ZA" sz="1400" dirty="0">
                <a:latin typeface="Calibri" panose="020F0502020204030204" pitchFamily="34" charset="0"/>
                <a:cs typeface="Calibri" panose="020F0502020204030204" pitchFamily="34" charset="0"/>
              </a:rPr>
              <a:t>disposal systems. It is worth while looking into a reputable cloud service</a:t>
            </a:r>
          </a:p>
          <a:p>
            <a:pPr marL="0" indent="0">
              <a:lnSpc>
                <a:spcPct val="110000"/>
              </a:lnSpc>
              <a:buNone/>
            </a:pPr>
            <a:r>
              <a:rPr lang="en-ZA" sz="1400" dirty="0">
                <a:latin typeface="Calibri" panose="020F0502020204030204" pitchFamily="34" charset="0"/>
                <a:cs typeface="Calibri" panose="020F0502020204030204" pitchFamily="34" charset="0"/>
              </a:rPr>
              <a:t>provider that can assist with storing information and implementing security</a:t>
            </a:r>
          </a:p>
          <a:p>
            <a:pPr marL="0" indent="0">
              <a:lnSpc>
                <a:spcPct val="110000"/>
              </a:lnSpc>
              <a:buNone/>
            </a:pPr>
            <a:r>
              <a:rPr lang="en-ZA" sz="1400" dirty="0">
                <a:latin typeface="Calibri" panose="020F0502020204030204" pitchFamily="34" charset="0"/>
                <a:cs typeface="Calibri" panose="020F0502020204030204" pitchFamily="34" charset="0"/>
              </a:rPr>
              <a:t>measures. There are many to select from such as Microsoft, Amazon, IBM,</a:t>
            </a:r>
          </a:p>
          <a:p>
            <a:pPr marL="0" indent="0">
              <a:lnSpc>
                <a:spcPct val="110000"/>
              </a:lnSpc>
              <a:buNone/>
            </a:pPr>
            <a:r>
              <a:rPr lang="en-ZA" sz="1400" dirty="0">
                <a:latin typeface="Calibri" panose="020F0502020204030204" pitchFamily="34" charset="0"/>
                <a:cs typeface="Calibri" panose="020F0502020204030204" pitchFamily="34" charset="0"/>
              </a:rPr>
              <a:t>Google, SAP, Salesforce, Oracle and many others including local companies</a:t>
            </a:r>
          </a:p>
          <a:p>
            <a:pPr marL="0" indent="0">
              <a:lnSpc>
                <a:spcPct val="110000"/>
              </a:lnSpc>
              <a:buNone/>
            </a:pPr>
            <a:r>
              <a:rPr lang="en-ZA" sz="1400" dirty="0">
                <a:latin typeface="Calibri" panose="020F0502020204030204" pitchFamily="34" charset="0"/>
                <a:cs typeface="Calibri" panose="020F0502020204030204" pitchFamily="34" charset="0"/>
              </a:rPr>
              <a:t>with expertise in using these platforms.</a:t>
            </a:r>
          </a:p>
          <a:p>
            <a:pPr marL="0" indent="0">
              <a:lnSpc>
                <a:spcPct val="110000"/>
              </a:lnSpc>
              <a:buNone/>
            </a:pPr>
            <a:endParaRPr lang="en-ZA" sz="1400" dirty="0">
              <a:latin typeface="Calibri" panose="020F0502020204030204" pitchFamily="34" charset="0"/>
              <a:cs typeface="Calibri" panose="020F0502020204030204" pitchFamily="34" charset="0"/>
            </a:endParaRPr>
          </a:p>
          <a:p>
            <a:pPr marL="0" indent="0">
              <a:lnSpc>
                <a:spcPct val="110000"/>
              </a:lnSpc>
              <a:buNone/>
            </a:pPr>
            <a:r>
              <a:rPr lang="en-ZA" sz="1400" dirty="0">
                <a:latin typeface="Calibri" panose="020F0502020204030204" pitchFamily="34" charset="0"/>
                <a:cs typeface="Calibri" panose="020F0502020204030204" pitchFamily="34" charset="0"/>
              </a:rPr>
              <a:t>4. Inform employees:</a:t>
            </a:r>
          </a:p>
          <a:p>
            <a:pPr marL="0" indent="0">
              <a:lnSpc>
                <a:spcPct val="110000"/>
              </a:lnSpc>
              <a:buNone/>
            </a:pPr>
            <a:r>
              <a:rPr lang="en-ZA" sz="1400" dirty="0">
                <a:latin typeface="Calibri" panose="020F0502020204030204" pitchFamily="34" charset="0"/>
                <a:cs typeface="Calibri" panose="020F0502020204030204" pitchFamily="34" charset="0"/>
              </a:rPr>
              <a:t>It is critical that everyone in your business understands the company security</a:t>
            </a:r>
          </a:p>
          <a:p>
            <a:pPr marL="0" indent="0">
              <a:lnSpc>
                <a:spcPct val="110000"/>
              </a:lnSpc>
              <a:buNone/>
            </a:pPr>
            <a:r>
              <a:rPr lang="en-ZA" sz="1400" dirty="0">
                <a:latin typeface="Calibri" panose="020F0502020204030204" pitchFamily="34" charset="0"/>
                <a:cs typeface="Calibri" panose="020F0502020204030204" pitchFamily="34" charset="0"/>
              </a:rPr>
              <a:t>policy and its importance. Inform and train your staff on the POPIA compliant</a:t>
            </a:r>
          </a:p>
          <a:p>
            <a:pPr marL="0" indent="0">
              <a:lnSpc>
                <a:spcPct val="110000"/>
              </a:lnSpc>
              <a:buNone/>
            </a:pPr>
            <a:r>
              <a:rPr lang="en-ZA" sz="1400" dirty="0">
                <a:latin typeface="Calibri" panose="020F0502020204030204" pitchFamily="34" charset="0"/>
                <a:cs typeface="Calibri" panose="020F0502020204030204" pitchFamily="34" charset="0"/>
              </a:rPr>
              <a:t>systems and processes, and ensure that they adhere to treating all</a:t>
            </a:r>
          </a:p>
          <a:p>
            <a:pPr marL="0" indent="0">
              <a:lnSpc>
                <a:spcPct val="110000"/>
              </a:lnSpc>
              <a:buNone/>
            </a:pPr>
            <a:r>
              <a:rPr lang="en-ZA" sz="1400" dirty="0">
                <a:latin typeface="Calibri" panose="020F0502020204030204" pitchFamily="34" charset="0"/>
                <a:cs typeface="Calibri" panose="020F0502020204030204" pitchFamily="34" charset="0"/>
              </a:rPr>
              <a:t>information confidentially and with integrity. Regular refresher training is</a:t>
            </a:r>
          </a:p>
          <a:p>
            <a:pPr marL="0" indent="0">
              <a:lnSpc>
                <a:spcPct val="110000"/>
              </a:lnSpc>
              <a:buNone/>
            </a:pPr>
            <a:r>
              <a:rPr lang="en-ZA" sz="1400" dirty="0">
                <a:latin typeface="Calibri" panose="020F0502020204030204" pitchFamily="34" charset="0"/>
                <a:cs typeface="Calibri" panose="020F0502020204030204" pitchFamily="34" charset="0"/>
              </a:rPr>
              <a:t>recommended and include this in the induction process for new employees at</a:t>
            </a:r>
          </a:p>
          <a:p>
            <a:pPr marL="0" indent="0">
              <a:lnSpc>
                <a:spcPct val="110000"/>
              </a:lnSpc>
              <a:buNone/>
            </a:pPr>
            <a:r>
              <a:rPr lang="en-ZA" sz="1400" dirty="0">
                <a:latin typeface="Calibri" panose="020F0502020204030204" pitchFamily="34" charset="0"/>
                <a:cs typeface="Calibri" panose="020F0502020204030204" pitchFamily="34" charset="0"/>
              </a:rPr>
              <a:t>all levels.</a:t>
            </a:r>
          </a:p>
        </p:txBody>
      </p:sp>
    </p:spTree>
    <p:extLst>
      <p:ext uri="{BB962C8B-B14F-4D97-AF65-F5344CB8AC3E}">
        <p14:creationId xmlns:p14="http://schemas.microsoft.com/office/powerpoint/2010/main" val="2642226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C8AA3-89B0-FA35-D511-18F0CB2B18FC}"/>
              </a:ext>
            </a:extLst>
          </p:cNvPr>
          <p:cNvSpPr>
            <a:spLocks noGrp="1"/>
          </p:cNvSpPr>
          <p:nvPr>
            <p:ph type="title"/>
          </p:nvPr>
        </p:nvSpPr>
        <p:spPr>
          <a:xfrm>
            <a:off x="1292787" y="143389"/>
            <a:ext cx="9605635" cy="1059305"/>
          </a:xfrm>
        </p:spPr>
        <p:txBody>
          <a:bodyPr>
            <a:noAutofit/>
          </a:bodyPr>
          <a:lstStyle/>
          <a:p>
            <a:r>
              <a:rPr lang="en-US" u="sng" dirty="0"/>
              <a:t>Ensuring compliance to POPIA in your business</a:t>
            </a:r>
            <a:endParaRPr lang="en-ZA" dirty="0"/>
          </a:p>
        </p:txBody>
      </p:sp>
      <p:sp>
        <p:nvSpPr>
          <p:cNvPr id="4" name="Content Placeholder 3">
            <a:extLst>
              <a:ext uri="{FF2B5EF4-FFF2-40B4-BE49-F238E27FC236}">
                <a16:creationId xmlns:a16="http://schemas.microsoft.com/office/drawing/2014/main" id="{D3F4A24C-F860-94D9-5C64-91AD459A0C83}"/>
              </a:ext>
            </a:extLst>
          </p:cNvPr>
          <p:cNvSpPr>
            <a:spLocks noGrp="1"/>
          </p:cNvSpPr>
          <p:nvPr>
            <p:ph sz="half" idx="1"/>
          </p:nvPr>
        </p:nvSpPr>
        <p:spPr>
          <a:xfrm>
            <a:off x="116378" y="931025"/>
            <a:ext cx="5657940" cy="5087390"/>
          </a:xfrm>
        </p:spPr>
        <p:txBody>
          <a:bodyPr/>
          <a:lstStyle/>
          <a:p>
            <a:pPr marL="0" indent="0">
              <a:buNone/>
            </a:pPr>
            <a:r>
              <a:rPr lang="en-ZA" sz="1600" dirty="0">
                <a:latin typeface="Calibri" panose="020F0502020204030204" pitchFamily="34" charset="0"/>
                <a:cs typeface="Calibri" panose="020F0502020204030204" pitchFamily="34" charset="0"/>
              </a:rPr>
              <a:t>5</a:t>
            </a:r>
            <a:r>
              <a:rPr lang="en-ZA" sz="1600" dirty="0">
                <a:latin typeface="Calibri" panose="020F0502020204030204" pitchFamily="34" charset="0"/>
                <a:ea typeface="Calibri" panose="020F0502020204030204" pitchFamily="34" charset="0"/>
                <a:cs typeface="Calibri" panose="020F0502020204030204" pitchFamily="34" charset="0"/>
              </a:rPr>
              <a:t>. Gain consent from those concerned:</a:t>
            </a:r>
          </a:p>
          <a:p>
            <a:pPr marL="0" indent="0">
              <a:buNone/>
            </a:pPr>
            <a:r>
              <a:rPr lang="en-ZA" sz="1600" dirty="0">
                <a:latin typeface="Calibri" panose="020F0502020204030204" pitchFamily="34" charset="0"/>
                <a:ea typeface="Calibri" panose="020F0502020204030204" pitchFamily="34" charset="0"/>
                <a:cs typeface="Calibri" panose="020F0502020204030204" pitchFamily="34" charset="0"/>
              </a:rPr>
              <a:t> Ensure that you have the relevant authorization/consent from the respective individual or company to process and store their information, and that they understand what the information will be used for. Only collect the information relevant to the transaction with your business. It is always better to be upfront with your intentions around all data collected</a:t>
            </a:r>
            <a:r>
              <a:rPr lang="en-ZA" dirty="0">
                <a:latin typeface="Calibri" panose="020F0502020204030204" pitchFamily="34" charset="0"/>
                <a:cs typeface="Calibri" panose="020F0502020204030204" pitchFamily="34" charset="0"/>
              </a:rPr>
              <a:t>.</a:t>
            </a:r>
          </a:p>
        </p:txBody>
      </p:sp>
      <p:sp>
        <p:nvSpPr>
          <p:cNvPr id="5" name="Content Placeholder 4">
            <a:extLst>
              <a:ext uri="{FF2B5EF4-FFF2-40B4-BE49-F238E27FC236}">
                <a16:creationId xmlns:a16="http://schemas.microsoft.com/office/drawing/2014/main" id="{39EA0930-E95C-4080-809A-2817C4036BA5}"/>
              </a:ext>
            </a:extLst>
          </p:cNvPr>
          <p:cNvSpPr>
            <a:spLocks noGrp="1"/>
          </p:cNvSpPr>
          <p:nvPr>
            <p:ph sz="half" idx="2"/>
          </p:nvPr>
        </p:nvSpPr>
        <p:spPr>
          <a:xfrm>
            <a:off x="6095605" y="931024"/>
            <a:ext cx="5657939" cy="5087389"/>
          </a:xfrm>
        </p:spPr>
        <p:txBody>
          <a:bodyPr>
            <a:normAutofit/>
          </a:bodyPr>
          <a:lstStyle/>
          <a:p>
            <a:pPr marL="0" indent="0">
              <a:buNone/>
            </a:pPr>
            <a:r>
              <a:rPr lang="en-ZA" sz="1600" dirty="0">
                <a:latin typeface="Calibri" panose="020F0502020204030204" pitchFamily="34" charset="0"/>
                <a:ea typeface="Calibri" panose="020F0502020204030204" pitchFamily="34" charset="0"/>
                <a:cs typeface="Calibri" panose="020F0502020204030204" pitchFamily="34" charset="0"/>
              </a:rPr>
              <a:t>6. Storage period: </a:t>
            </a:r>
          </a:p>
          <a:p>
            <a:pPr marL="0" indent="0">
              <a:buNone/>
            </a:pPr>
            <a:r>
              <a:rPr lang="en-ZA" sz="1600" dirty="0">
                <a:latin typeface="Calibri" panose="020F0502020204030204" pitchFamily="34" charset="0"/>
                <a:ea typeface="Calibri" panose="020F0502020204030204" pitchFamily="34" charset="0"/>
                <a:cs typeface="Calibri" panose="020F0502020204030204" pitchFamily="34" charset="0"/>
              </a:rPr>
              <a:t>Keep personal and confidential information only for as long as you need it. </a:t>
            </a:r>
          </a:p>
          <a:p>
            <a:pPr marL="0" indent="0">
              <a:buNone/>
            </a:pPr>
            <a:r>
              <a:rPr lang="en-ZA" sz="1600" dirty="0">
                <a:latin typeface="Calibri" panose="020F0502020204030204" pitchFamily="34" charset="0"/>
                <a:ea typeface="Calibri" panose="020F0502020204030204" pitchFamily="34" charset="0"/>
                <a:cs typeface="Calibri" panose="020F0502020204030204" pitchFamily="34" charset="0"/>
              </a:rPr>
              <a:t>Determine the ‘horizon’ for when this data will no longer be needed, and when the time comes, destroy the data.</a:t>
            </a:r>
          </a:p>
        </p:txBody>
      </p:sp>
    </p:spTree>
    <p:extLst>
      <p:ext uri="{BB962C8B-B14F-4D97-AF65-F5344CB8AC3E}">
        <p14:creationId xmlns:p14="http://schemas.microsoft.com/office/powerpoint/2010/main" val="2735519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C6870151-9189-4C3A-8379-EF3D95827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descr="Graph on document with pen">
            <a:extLst>
              <a:ext uri="{FF2B5EF4-FFF2-40B4-BE49-F238E27FC236}">
                <a16:creationId xmlns:a16="http://schemas.microsoft.com/office/drawing/2014/main" id="{59A9D875-0E3B-56C0-A855-2673BE81699D}"/>
              </a:ext>
            </a:extLst>
          </p:cNvPr>
          <p:cNvPicPr>
            <a:picLocks noChangeAspect="1"/>
          </p:cNvPicPr>
          <p:nvPr/>
        </p:nvPicPr>
        <p:blipFill>
          <a:blip r:embed="rId2">
            <a:alphaModFix amt="50000"/>
          </a:blip>
          <a:srcRect t="1414" r="-1" b="14313"/>
          <a:stretch/>
        </p:blipFill>
        <p:spPr>
          <a:xfrm>
            <a:off x="305" y="10"/>
            <a:ext cx="12191695" cy="6857990"/>
          </a:xfrm>
          <a:prstGeom prst="rect">
            <a:avLst/>
          </a:prstGeom>
        </p:spPr>
      </p:pic>
      <p:sp>
        <p:nvSpPr>
          <p:cNvPr id="48" name="Slide Number Placeholder 7">
            <a:extLst>
              <a:ext uri="{FF2B5EF4-FFF2-40B4-BE49-F238E27FC236}">
                <a16:creationId xmlns:a16="http://schemas.microsoft.com/office/drawing/2014/main" id="{123EA69C-102A-4DD0-9547-05DCD271D159}"/>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12301" y="443732"/>
            <a:ext cx="811019" cy="503578"/>
          </a:xfrm>
          <a:prstGeom prst="rect">
            <a:avLst/>
          </a:prstGeom>
        </p:spPr>
        <p:txBody>
          <a:bodyPr vert="horz" lIns="91440" tIns="45720" rIns="91440" bIns="45720" rtlCol="0" anchor="t"/>
          <a:lstStyle>
            <a:defPPr>
              <a:defRPr lang="en-US"/>
            </a:defPPr>
            <a:lvl1pPr marL="0" algn="r" defTabSz="457200" rtl="0" eaLnBrk="1" latinLnBrk="0" hangingPunct="1">
              <a:defRPr sz="28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0" name="Footer Placeholder 6">
            <a:extLst>
              <a:ext uri="{FF2B5EF4-FFF2-40B4-BE49-F238E27FC236}">
                <a16:creationId xmlns:a16="http://schemas.microsoft.com/office/drawing/2014/main" id="{6A862265-5CA3-4C40-8582-7534C3B03C2A}"/>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636" y="540921"/>
            <a:ext cx="4973915" cy="309201"/>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52" name="Rectangle 51">
            <a:extLst>
              <a:ext uri="{FF2B5EF4-FFF2-40B4-BE49-F238E27FC236}">
                <a16:creationId xmlns:a16="http://schemas.microsoft.com/office/drawing/2014/main" id="{600EF80B-0391-4082-9AF5-F15B091B4C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93800"/>
            <a:ext cx="12192000" cy="5664199"/>
          </a:xfrm>
          <a:prstGeom prst="rect">
            <a:avLst/>
          </a:prstGeom>
          <a:gradFill flip="none" rotWithShape="1">
            <a:gsLst>
              <a:gs pos="0">
                <a:schemeClr val="bg2">
                  <a:lumMod val="87000"/>
                  <a:alpha val="4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548BFB84-F00C-9DDF-4F77-2394259A6F20}"/>
              </a:ext>
            </a:extLst>
          </p:cNvPr>
          <p:cNvSpPr>
            <a:spLocks noGrp="1"/>
          </p:cNvSpPr>
          <p:nvPr>
            <p:ph type="title"/>
          </p:nvPr>
        </p:nvSpPr>
        <p:spPr>
          <a:xfrm>
            <a:off x="1130271" y="1193800"/>
            <a:ext cx="3193050" cy="4699000"/>
          </a:xfrm>
        </p:spPr>
        <p:txBody>
          <a:bodyPr anchor="ctr">
            <a:normAutofit/>
          </a:bodyPr>
          <a:lstStyle/>
          <a:p>
            <a:r>
              <a:rPr lang="en-US" u="sng" dirty="0"/>
              <a:t>Ensuring compliance to POPIA in your business</a:t>
            </a:r>
            <a:endParaRPr lang="en-ZA" dirty="0"/>
          </a:p>
        </p:txBody>
      </p:sp>
      <p:cxnSp>
        <p:nvCxnSpPr>
          <p:cNvPr id="54" name="Straight Connector 53">
            <a:extLst>
              <a:ext uri="{FF2B5EF4-FFF2-40B4-BE49-F238E27FC236}">
                <a16:creationId xmlns:a16="http://schemas.microsoft.com/office/drawing/2014/main" id="{D33AC32D-5F44-45F7-A0BD-7C11A86BED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40" name="Content Placeholder 2">
            <a:extLst>
              <a:ext uri="{FF2B5EF4-FFF2-40B4-BE49-F238E27FC236}">
                <a16:creationId xmlns:a16="http://schemas.microsoft.com/office/drawing/2014/main" id="{889E5124-B7AE-352F-7B1B-A582BC6B593B}"/>
              </a:ext>
            </a:extLst>
          </p:cNvPr>
          <p:cNvSpPr>
            <a:spLocks noGrp="1"/>
          </p:cNvSpPr>
          <p:nvPr>
            <p:ph idx="1"/>
          </p:nvPr>
        </p:nvSpPr>
        <p:spPr>
          <a:xfrm>
            <a:off x="4976636" y="1193800"/>
            <a:ext cx="6085091" cy="4699000"/>
          </a:xfrm>
        </p:spPr>
        <p:txBody>
          <a:bodyPr anchor="ctr">
            <a:normAutofit/>
          </a:bodyPr>
          <a:lstStyle/>
          <a:p>
            <a:pPr marL="0" indent="0">
              <a:buNone/>
            </a:pPr>
            <a:r>
              <a:rPr lang="en-ZA" dirty="0">
                <a:latin typeface="Calibri" panose="020F0502020204030204" pitchFamily="34" charset="0"/>
                <a:cs typeface="Calibri" panose="020F0502020204030204" pitchFamily="34" charset="0"/>
              </a:rPr>
              <a:t>7. Destroying records:</a:t>
            </a:r>
          </a:p>
          <a:p>
            <a:pPr marL="0" indent="0">
              <a:buNone/>
            </a:pPr>
            <a:r>
              <a:rPr lang="en-ZA" dirty="0">
                <a:latin typeface="Calibri" panose="020F0502020204030204" pitchFamily="34" charset="0"/>
                <a:cs typeface="Calibri" panose="020F0502020204030204" pitchFamily="34" charset="0"/>
              </a:rPr>
              <a:t> Carefully consider how best to erase, delete or destroy information when it is no longer justifiable to keep it. This can present a risk so investigate what physical or digital ‘shredding’ and secure data deletion methods best work for your business.</a:t>
            </a:r>
          </a:p>
        </p:txBody>
      </p:sp>
      <p:sp>
        <p:nvSpPr>
          <p:cNvPr id="56" name="Date Placeholder 1">
            <a:extLst>
              <a:ext uri="{FF2B5EF4-FFF2-40B4-BE49-F238E27FC236}">
                <a16:creationId xmlns:a16="http://schemas.microsoft.com/office/drawing/2014/main" id="{3FBF03E8-C602-4192-9C52-F84B29FDCC88}"/>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23229" y="6007878"/>
            <a:ext cx="3500715" cy="30920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Tree>
    <p:extLst>
      <p:ext uri="{BB962C8B-B14F-4D97-AF65-F5344CB8AC3E}">
        <p14:creationId xmlns:p14="http://schemas.microsoft.com/office/powerpoint/2010/main" val="1246010137"/>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TM10001114[[fn=Gallery]]</Template>
  <TotalTime>281</TotalTime>
  <Words>1000</Words>
  <Application>Microsoft Office PowerPoint</Application>
  <PresentationFormat>Widescreen</PresentationFormat>
  <Paragraphs>58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Century Gothic</vt:lpstr>
      <vt:lpstr>Gallery</vt:lpstr>
      <vt:lpstr>Thought leadership</vt:lpstr>
      <vt:lpstr>Purpose of the Act</vt:lpstr>
      <vt:lpstr>Defining personal information</vt:lpstr>
      <vt:lpstr>How this Act impacts you as a business owner</vt:lpstr>
      <vt:lpstr>Ensuring compliance to POPIA in your business</vt:lpstr>
      <vt:lpstr>Ensuring compliance to POPIA in your business</vt:lpstr>
      <vt:lpstr>Ensuring compliance to POPIA in your business</vt:lpstr>
      <vt:lpstr>Ensuring compliance to POPIA in your business</vt:lpstr>
      <vt:lpstr>Ensuring compliance to POPIA in your business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Camhee</dc:creator>
  <cp:lastModifiedBy>E5349</cp:lastModifiedBy>
  <cp:revision>4</cp:revision>
  <dcterms:created xsi:type="dcterms:W3CDTF">2024-07-29T09:12:54Z</dcterms:created>
  <dcterms:modified xsi:type="dcterms:W3CDTF">2024-08-01T10:50:57Z</dcterms:modified>
</cp:coreProperties>
</file>