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72" r:id="rId5"/>
    <p:sldId id="273" r:id="rId6"/>
    <p:sldId id="274" r:id="rId7"/>
    <p:sldId id="262" r:id="rId8"/>
    <p:sldId id="26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59" autoAdjust="0"/>
    <p:restoredTop sz="94660"/>
  </p:normalViewPr>
  <p:slideViewPr>
    <p:cSldViewPr snapToGrid="0">
      <p:cViewPr varScale="1">
        <p:scale>
          <a:sx n="65" d="100"/>
          <a:sy n="65" d="100"/>
        </p:scale>
        <p:origin x="87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_rels/data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4" Type="http://schemas.openxmlformats.org/officeDocument/2006/relationships/image" Target="../media/image10.svg"/></Relationships>
</file>

<file path=ppt/diagrams/_rels/drawing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C2BCF2-AFD8-4854-A3D0-73746585875A}"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8E0537D7-9DD3-4B0F-97CA-A3AED91C4449}">
      <dgm:prSet custT="1"/>
      <dgm:spPr/>
      <dgm:t>
        <a:bodyPr/>
        <a:lstStyle/>
        <a:p>
          <a:r>
            <a:rPr lang="en-GB" sz="1600" dirty="0"/>
            <a:t>A rigorous, thoughtfully developed enterprise risk management (ERM) program can help avoid financial losses, reputational damage, compliance failures, and legal liability. It also improves business decision-making because it provides more complete information on the risks a company faces. As a result, an ERM program can strengthen corporate governance and oversight and reduce instances of fraud.</a:t>
          </a:r>
          <a:endParaRPr lang="en-US" sz="1600" dirty="0"/>
        </a:p>
      </dgm:t>
    </dgm:pt>
    <dgm:pt modelId="{B53C1889-C088-498D-BC74-80E6D9C982E8}" type="parTrans" cxnId="{0517ABE6-74AE-422B-B85B-71E7EAE87E6E}">
      <dgm:prSet/>
      <dgm:spPr/>
      <dgm:t>
        <a:bodyPr/>
        <a:lstStyle/>
        <a:p>
          <a:endParaRPr lang="en-US"/>
        </a:p>
      </dgm:t>
    </dgm:pt>
    <dgm:pt modelId="{2D7B53D7-8F41-4ADC-8F9B-9A140F6C1B49}" type="sibTrans" cxnId="{0517ABE6-74AE-422B-B85B-71E7EAE87E6E}">
      <dgm:prSet/>
      <dgm:spPr/>
      <dgm:t>
        <a:bodyPr/>
        <a:lstStyle/>
        <a:p>
          <a:endParaRPr lang="en-US"/>
        </a:p>
      </dgm:t>
    </dgm:pt>
    <dgm:pt modelId="{14A95D03-F711-477A-8779-0C743D01B44C}">
      <dgm:prSet custT="1"/>
      <dgm:spPr/>
      <dgm:t>
        <a:bodyPr/>
        <a:lstStyle/>
        <a:p>
          <a:r>
            <a:rPr lang="en-GB" sz="1600" dirty="0"/>
            <a:t>Enterprise risk management (ERM) also boosts internal communication and interdepartmental cooperation. The regular risk reports that a firm’s ERM team delivers to upper management include a list or “matrix” of the risks, how these risks are being prepared for or mitigated, and how the risks are being prioritized. This information is crucial for management decision-making and guidance regarding risk response and preparation</a:t>
          </a:r>
          <a:endParaRPr lang="en-US" sz="1600" dirty="0"/>
        </a:p>
      </dgm:t>
    </dgm:pt>
    <dgm:pt modelId="{B508CF94-1476-41DE-ADA8-A5408BD73854}" type="parTrans" cxnId="{04053603-6BF4-4BD8-A789-52D63750CD40}">
      <dgm:prSet/>
      <dgm:spPr/>
      <dgm:t>
        <a:bodyPr/>
        <a:lstStyle/>
        <a:p>
          <a:endParaRPr lang="en-US"/>
        </a:p>
      </dgm:t>
    </dgm:pt>
    <dgm:pt modelId="{8E0922EC-8C3D-4B46-A6D2-70345E38701E}" type="sibTrans" cxnId="{04053603-6BF4-4BD8-A789-52D63750CD40}">
      <dgm:prSet/>
      <dgm:spPr/>
      <dgm:t>
        <a:bodyPr/>
        <a:lstStyle/>
        <a:p>
          <a:endParaRPr lang="en-US"/>
        </a:p>
      </dgm:t>
    </dgm:pt>
    <dgm:pt modelId="{95A1C3A5-C48F-47A2-82D1-C1128CD4DF4B}" type="pres">
      <dgm:prSet presAssocID="{8CC2BCF2-AFD8-4854-A3D0-73746585875A}" presName="root" presStyleCnt="0">
        <dgm:presLayoutVars>
          <dgm:dir/>
          <dgm:resizeHandles val="exact"/>
        </dgm:presLayoutVars>
      </dgm:prSet>
      <dgm:spPr/>
    </dgm:pt>
    <dgm:pt modelId="{322C1F58-B0C4-47BA-9185-1B008AFF99F9}" type="pres">
      <dgm:prSet presAssocID="{8E0537D7-9DD3-4B0F-97CA-A3AED91C4449}" presName="compNode" presStyleCnt="0"/>
      <dgm:spPr/>
    </dgm:pt>
    <dgm:pt modelId="{89F6DBDA-371E-4450-AE5B-585391D3E977}" type="pres">
      <dgm:prSet presAssocID="{8E0537D7-9DD3-4B0F-97CA-A3AED91C4449}" presName="bgRect" presStyleLbl="bgShp" presStyleIdx="0" presStyleCnt="2"/>
      <dgm:spPr/>
    </dgm:pt>
    <dgm:pt modelId="{7434EC42-0BB1-4E5A-900B-5CEE3E8B4E14}" type="pres">
      <dgm:prSet presAssocID="{8E0537D7-9DD3-4B0F-97CA-A3AED91C4449}"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io-Hazard"/>
        </a:ext>
      </dgm:extLst>
    </dgm:pt>
    <dgm:pt modelId="{E6D16156-FFF8-46C8-91DF-3B5FB510053C}" type="pres">
      <dgm:prSet presAssocID="{8E0537D7-9DD3-4B0F-97CA-A3AED91C4449}" presName="spaceRect" presStyleCnt="0"/>
      <dgm:spPr/>
    </dgm:pt>
    <dgm:pt modelId="{532812B6-D7D0-464C-AE54-2702170D7FC1}" type="pres">
      <dgm:prSet presAssocID="{8E0537D7-9DD3-4B0F-97CA-A3AED91C4449}" presName="parTx" presStyleLbl="revTx" presStyleIdx="0" presStyleCnt="2">
        <dgm:presLayoutVars>
          <dgm:chMax val="0"/>
          <dgm:chPref val="0"/>
        </dgm:presLayoutVars>
      </dgm:prSet>
      <dgm:spPr/>
    </dgm:pt>
    <dgm:pt modelId="{5702755D-2F80-4005-9AF3-3E534CC892AE}" type="pres">
      <dgm:prSet presAssocID="{2D7B53D7-8F41-4ADC-8F9B-9A140F6C1B49}" presName="sibTrans" presStyleCnt="0"/>
      <dgm:spPr/>
    </dgm:pt>
    <dgm:pt modelId="{7CE15082-53A9-4E27-BBF3-A6340AA87389}" type="pres">
      <dgm:prSet presAssocID="{14A95D03-F711-477A-8779-0C743D01B44C}" presName="compNode" presStyleCnt="0"/>
      <dgm:spPr/>
    </dgm:pt>
    <dgm:pt modelId="{2E4F844F-3D99-4866-8852-E9DC3E2DAA04}" type="pres">
      <dgm:prSet presAssocID="{14A95D03-F711-477A-8779-0C743D01B44C}" presName="bgRect" presStyleLbl="bgShp" presStyleIdx="1" presStyleCnt="2"/>
      <dgm:spPr/>
    </dgm:pt>
    <dgm:pt modelId="{13EBFB91-615B-49A8-9D06-60FB5FD7F33A}" type="pres">
      <dgm:prSet presAssocID="{14A95D03-F711-477A-8779-0C743D01B44C}"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andshake"/>
        </a:ext>
      </dgm:extLst>
    </dgm:pt>
    <dgm:pt modelId="{10B78551-5A81-46B0-9EBB-F8426FE0F95C}" type="pres">
      <dgm:prSet presAssocID="{14A95D03-F711-477A-8779-0C743D01B44C}" presName="spaceRect" presStyleCnt="0"/>
      <dgm:spPr/>
    </dgm:pt>
    <dgm:pt modelId="{70793C22-89A8-407E-940D-53190E32ADF3}" type="pres">
      <dgm:prSet presAssocID="{14A95D03-F711-477A-8779-0C743D01B44C}" presName="parTx" presStyleLbl="revTx" presStyleIdx="1" presStyleCnt="2" custScaleY="147119">
        <dgm:presLayoutVars>
          <dgm:chMax val="0"/>
          <dgm:chPref val="0"/>
        </dgm:presLayoutVars>
      </dgm:prSet>
      <dgm:spPr/>
    </dgm:pt>
  </dgm:ptLst>
  <dgm:cxnLst>
    <dgm:cxn modelId="{04053603-6BF4-4BD8-A789-52D63750CD40}" srcId="{8CC2BCF2-AFD8-4854-A3D0-73746585875A}" destId="{14A95D03-F711-477A-8779-0C743D01B44C}" srcOrd="1" destOrd="0" parTransId="{B508CF94-1476-41DE-ADA8-A5408BD73854}" sibTransId="{8E0922EC-8C3D-4B46-A6D2-70345E38701E}"/>
    <dgm:cxn modelId="{DFF08464-1ADB-493D-82D9-E0838A09D953}" type="presOf" srcId="{14A95D03-F711-477A-8779-0C743D01B44C}" destId="{70793C22-89A8-407E-940D-53190E32ADF3}" srcOrd="0" destOrd="0" presId="urn:microsoft.com/office/officeart/2018/2/layout/IconVerticalSolidList"/>
    <dgm:cxn modelId="{A62C5776-7B07-448D-887F-D82EB5490BFB}" type="presOf" srcId="{8CC2BCF2-AFD8-4854-A3D0-73746585875A}" destId="{95A1C3A5-C48F-47A2-82D1-C1128CD4DF4B}" srcOrd="0" destOrd="0" presId="urn:microsoft.com/office/officeart/2018/2/layout/IconVerticalSolidList"/>
    <dgm:cxn modelId="{91A8FBDE-7C80-4369-B950-40144D1CBF1E}" type="presOf" srcId="{8E0537D7-9DD3-4B0F-97CA-A3AED91C4449}" destId="{532812B6-D7D0-464C-AE54-2702170D7FC1}" srcOrd="0" destOrd="0" presId="urn:microsoft.com/office/officeart/2018/2/layout/IconVerticalSolidList"/>
    <dgm:cxn modelId="{0517ABE6-74AE-422B-B85B-71E7EAE87E6E}" srcId="{8CC2BCF2-AFD8-4854-A3D0-73746585875A}" destId="{8E0537D7-9DD3-4B0F-97CA-A3AED91C4449}" srcOrd="0" destOrd="0" parTransId="{B53C1889-C088-498D-BC74-80E6D9C982E8}" sibTransId="{2D7B53D7-8F41-4ADC-8F9B-9A140F6C1B49}"/>
    <dgm:cxn modelId="{D0D5925E-228E-41CC-8518-35A14441A958}" type="presParOf" srcId="{95A1C3A5-C48F-47A2-82D1-C1128CD4DF4B}" destId="{322C1F58-B0C4-47BA-9185-1B008AFF99F9}" srcOrd="0" destOrd="0" presId="urn:microsoft.com/office/officeart/2018/2/layout/IconVerticalSolidList"/>
    <dgm:cxn modelId="{D8D04518-D865-4576-A182-8A448DBCC848}" type="presParOf" srcId="{322C1F58-B0C4-47BA-9185-1B008AFF99F9}" destId="{89F6DBDA-371E-4450-AE5B-585391D3E977}" srcOrd="0" destOrd="0" presId="urn:microsoft.com/office/officeart/2018/2/layout/IconVerticalSolidList"/>
    <dgm:cxn modelId="{EC1F2B08-7B18-410D-9801-5D5A3F9E8923}" type="presParOf" srcId="{322C1F58-B0C4-47BA-9185-1B008AFF99F9}" destId="{7434EC42-0BB1-4E5A-900B-5CEE3E8B4E14}" srcOrd="1" destOrd="0" presId="urn:microsoft.com/office/officeart/2018/2/layout/IconVerticalSolidList"/>
    <dgm:cxn modelId="{89858DF9-F9C4-453B-8544-D757888DAC81}" type="presParOf" srcId="{322C1F58-B0C4-47BA-9185-1B008AFF99F9}" destId="{E6D16156-FFF8-46C8-91DF-3B5FB510053C}" srcOrd="2" destOrd="0" presId="urn:microsoft.com/office/officeart/2018/2/layout/IconVerticalSolidList"/>
    <dgm:cxn modelId="{EC1DA36C-DED3-44BB-88F1-940228245643}" type="presParOf" srcId="{322C1F58-B0C4-47BA-9185-1B008AFF99F9}" destId="{532812B6-D7D0-464C-AE54-2702170D7FC1}" srcOrd="3" destOrd="0" presId="urn:microsoft.com/office/officeart/2018/2/layout/IconVerticalSolidList"/>
    <dgm:cxn modelId="{E2E8DC02-51BD-4548-8A74-E79DF2F8F24C}" type="presParOf" srcId="{95A1C3A5-C48F-47A2-82D1-C1128CD4DF4B}" destId="{5702755D-2F80-4005-9AF3-3E534CC892AE}" srcOrd="1" destOrd="0" presId="urn:microsoft.com/office/officeart/2018/2/layout/IconVerticalSolidList"/>
    <dgm:cxn modelId="{CD6F9ADF-1900-4C0A-93B8-5AC8630BB286}" type="presParOf" srcId="{95A1C3A5-C48F-47A2-82D1-C1128CD4DF4B}" destId="{7CE15082-53A9-4E27-BBF3-A6340AA87389}" srcOrd="2" destOrd="0" presId="urn:microsoft.com/office/officeart/2018/2/layout/IconVerticalSolidList"/>
    <dgm:cxn modelId="{F9BD70DC-ED81-454E-9787-FF0E20C45C68}" type="presParOf" srcId="{7CE15082-53A9-4E27-BBF3-A6340AA87389}" destId="{2E4F844F-3D99-4866-8852-E9DC3E2DAA04}" srcOrd="0" destOrd="0" presId="urn:microsoft.com/office/officeart/2018/2/layout/IconVerticalSolidList"/>
    <dgm:cxn modelId="{736D8A20-25F6-430E-913F-84CEA5B09BCD}" type="presParOf" srcId="{7CE15082-53A9-4E27-BBF3-A6340AA87389}" destId="{13EBFB91-615B-49A8-9D06-60FB5FD7F33A}" srcOrd="1" destOrd="0" presId="urn:microsoft.com/office/officeart/2018/2/layout/IconVerticalSolidList"/>
    <dgm:cxn modelId="{26497D20-1511-4051-A693-345A76B6F5B1}" type="presParOf" srcId="{7CE15082-53A9-4E27-BBF3-A6340AA87389}" destId="{10B78551-5A81-46B0-9EBB-F8426FE0F95C}" srcOrd="2" destOrd="0" presId="urn:microsoft.com/office/officeart/2018/2/layout/IconVerticalSolidList"/>
    <dgm:cxn modelId="{EBBFEACD-6356-4483-8F1B-9DF95F3F096D}" type="presParOf" srcId="{7CE15082-53A9-4E27-BBF3-A6340AA87389}" destId="{70793C22-89A8-407E-940D-53190E32ADF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30D904B-983B-4CEF-9461-9C75B1EB2F5B}"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9E84457B-FF48-4ADC-AAFA-91294F90B159}">
      <dgm:prSet custT="1"/>
      <dgm:spPr/>
      <dgm:t>
        <a:bodyPr/>
        <a:lstStyle/>
        <a:p>
          <a:pPr algn="just"/>
          <a:r>
            <a:rPr lang="en-GB" sz="1600" dirty="0"/>
            <a:t>In an unpredictable, fast-changing business environment, an enterprise risk management (ERM) initiative is essential. An ERM program includes assessment, prioritizing, and mitigation of any potential risk to a company’s future health and success. And wherever necessary, it solicits the participation and input of all stakeholders—senior management, board of directors, employees, and customers.</a:t>
          </a:r>
          <a:endParaRPr lang="en-US" sz="1600" dirty="0"/>
        </a:p>
      </dgm:t>
    </dgm:pt>
    <dgm:pt modelId="{BCBD60CC-5777-45FF-A138-0E85E229845B}" type="parTrans" cxnId="{379E24D1-109C-49CA-8C05-DB1AA23892DC}">
      <dgm:prSet/>
      <dgm:spPr/>
      <dgm:t>
        <a:bodyPr/>
        <a:lstStyle/>
        <a:p>
          <a:endParaRPr lang="en-US"/>
        </a:p>
      </dgm:t>
    </dgm:pt>
    <dgm:pt modelId="{7FC02447-049E-47F4-9F2B-A9B56B8E8F66}" type="sibTrans" cxnId="{379E24D1-109C-49CA-8C05-DB1AA23892DC}">
      <dgm:prSet/>
      <dgm:spPr/>
      <dgm:t>
        <a:bodyPr/>
        <a:lstStyle/>
        <a:p>
          <a:endParaRPr lang="en-US"/>
        </a:p>
      </dgm:t>
    </dgm:pt>
    <dgm:pt modelId="{67B38D82-343A-45DE-941A-53638D5873FC}">
      <dgm:prSet custT="1"/>
      <dgm:spPr/>
      <dgm:t>
        <a:bodyPr/>
        <a:lstStyle/>
        <a:p>
          <a:pPr algn="just"/>
          <a:r>
            <a:rPr lang="en-GB" sz="1600" dirty="0"/>
            <a:t>The benefits of a well-crafted risk management strategy include thorough regulatory compliance, a clearer sense of how strategic risks can help or hurt a business, and improved decision-making about operations, opportunities, and future planning. It’s not stated too strongly to say that an enterprise risk management program could mean the difference between maintaining a successful business—or going out of business entirely</a:t>
          </a:r>
          <a:r>
            <a:rPr lang="en-GB" sz="1400" dirty="0"/>
            <a:t>.</a:t>
          </a:r>
          <a:endParaRPr lang="en-US" sz="1400" dirty="0"/>
        </a:p>
      </dgm:t>
    </dgm:pt>
    <dgm:pt modelId="{5C580DC0-977C-457F-9166-FF2F0A846054}" type="parTrans" cxnId="{ACCA09ED-1EAA-45A8-B7BD-0B3D4F728DAE}">
      <dgm:prSet/>
      <dgm:spPr/>
      <dgm:t>
        <a:bodyPr/>
        <a:lstStyle/>
        <a:p>
          <a:endParaRPr lang="en-US"/>
        </a:p>
      </dgm:t>
    </dgm:pt>
    <dgm:pt modelId="{E178D52E-8038-4342-BCD2-E6830004A6FE}" type="sibTrans" cxnId="{ACCA09ED-1EAA-45A8-B7BD-0B3D4F728DAE}">
      <dgm:prSet/>
      <dgm:spPr/>
      <dgm:t>
        <a:bodyPr/>
        <a:lstStyle/>
        <a:p>
          <a:endParaRPr lang="en-US"/>
        </a:p>
      </dgm:t>
    </dgm:pt>
    <dgm:pt modelId="{3C9B3BBF-4AB1-45C3-8A83-A05240B1D333}" type="pres">
      <dgm:prSet presAssocID="{F30D904B-983B-4CEF-9461-9C75B1EB2F5B}" presName="hierChild1" presStyleCnt="0">
        <dgm:presLayoutVars>
          <dgm:chPref val="1"/>
          <dgm:dir/>
          <dgm:animOne val="branch"/>
          <dgm:animLvl val="lvl"/>
          <dgm:resizeHandles/>
        </dgm:presLayoutVars>
      </dgm:prSet>
      <dgm:spPr/>
    </dgm:pt>
    <dgm:pt modelId="{23F2D1A8-1637-4CA6-AC1A-BEDABDBF9EF3}" type="pres">
      <dgm:prSet presAssocID="{9E84457B-FF48-4ADC-AAFA-91294F90B159}" presName="hierRoot1" presStyleCnt="0"/>
      <dgm:spPr/>
    </dgm:pt>
    <dgm:pt modelId="{01190C3A-3AB0-44C1-923F-9756958CF776}" type="pres">
      <dgm:prSet presAssocID="{9E84457B-FF48-4ADC-AAFA-91294F90B159}" presName="composite" presStyleCnt="0"/>
      <dgm:spPr/>
    </dgm:pt>
    <dgm:pt modelId="{E7DB75FC-0C7D-4E98-964D-6ED85CE9E6C5}" type="pres">
      <dgm:prSet presAssocID="{9E84457B-FF48-4ADC-AAFA-91294F90B159}" presName="background" presStyleLbl="node0" presStyleIdx="0" presStyleCnt="2"/>
      <dgm:spPr/>
    </dgm:pt>
    <dgm:pt modelId="{EBEAC70C-0945-469C-9B40-A0456A17DF20}" type="pres">
      <dgm:prSet presAssocID="{9E84457B-FF48-4ADC-AAFA-91294F90B159}" presName="text" presStyleLbl="fgAcc0" presStyleIdx="0" presStyleCnt="2" custScaleY="119416">
        <dgm:presLayoutVars>
          <dgm:chPref val="3"/>
        </dgm:presLayoutVars>
      </dgm:prSet>
      <dgm:spPr/>
    </dgm:pt>
    <dgm:pt modelId="{0FF4904C-3DA0-4DB3-BAB3-A8EE692C8588}" type="pres">
      <dgm:prSet presAssocID="{9E84457B-FF48-4ADC-AAFA-91294F90B159}" presName="hierChild2" presStyleCnt="0"/>
      <dgm:spPr/>
    </dgm:pt>
    <dgm:pt modelId="{62DABB45-8397-47A6-A41D-19C46BDE8DBA}" type="pres">
      <dgm:prSet presAssocID="{67B38D82-343A-45DE-941A-53638D5873FC}" presName="hierRoot1" presStyleCnt="0"/>
      <dgm:spPr/>
    </dgm:pt>
    <dgm:pt modelId="{5FE5682A-E978-41F4-A995-A803855E8965}" type="pres">
      <dgm:prSet presAssocID="{67B38D82-343A-45DE-941A-53638D5873FC}" presName="composite" presStyleCnt="0"/>
      <dgm:spPr/>
    </dgm:pt>
    <dgm:pt modelId="{9D5426AF-89F5-47E2-8CD8-0E428992744F}" type="pres">
      <dgm:prSet presAssocID="{67B38D82-343A-45DE-941A-53638D5873FC}" presName="background" presStyleLbl="node0" presStyleIdx="1" presStyleCnt="2"/>
      <dgm:spPr/>
    </dgm:pt>
    <dgm:pt modelId="{EA2C2DDF-9047-407C-80C3-702D469420DE}" type="pres">
      <dgm:prSet presAssocID="{67B38D82-343A-45DE-941A-53638D5873FC}" presName="text" presStyleLbl="fgAcc0" presStyleIdx="1" presStyleCnt="2" custScaleY="115399" custLinFactNeighborX="-1504" custLinFactNeighborY="-6515">
        <dgm:presLayoutVars>
          <dgm:chPref val="3"/>
        </dgm:presLayoutVars>
      </dgm:prSet>
      <dgm:spPr/>
    </dgm:pt>
    <dgm:pt modelId="{F3EF78AD-C50C-4E21-A001-8477597DA809}" type="pres">
      <dgm:prSet presAssocID="{67B38D82-343A-45DE-941A-53638D5873FC}" presName="hierChild2" presStyleCnt="0"/>
      <dgm:spPr/>
    </dgm:pt>
  </dgm:ptLst>
  <dgm:cxnLst>
    <dgm:cxn modelId="{3943F8A7-5B0D-49FF-A714-41C807456E9E}" type="presOf" srcId="{F30D904B-983B-4CEF-9461-9C75B1EB2F5B}" destId="{3C9B3BBF-4AB1-45C3-8A83-A05240B1D333}" srcOrd="0" destOrd="0" presId="urn:microsoft.com/office/officeart/2005/8/layout/hierarchy1"/>
    <dgm:cxn modelId="{379E24D1-109C-49CA-8C05-DB1AA23892DC}" srcId="{F30D904B-983B-4CEF-9461-9C75B1EB2F5B}" destId="{9E84457B-FF48-4ADC-AAFA-91294F90B159}" srcOrd="0" destOrd="0" parTransId="{BCBD60CC-5777-45FF-A138-0E85E229845B}" sibTransId="{7FC02447-049E-47F4-9F2B-A9B56B8E8F66}"/>
    <dgm:cxn modelId="{8D65C8DC-4F8A-47AE-AD4B-EDD3C292B0A2}" type="presOf" srcId="{9E84457B-FF48-4ADC-AAFA-91294F90B159}" destId="{EBEAC70C-0945-469C-9B40-A0456A17DF20}" srcOrd="0" destOrd="0" presId="urn:microsoft.com/office/officeart/2005/8/layout/hierarchy1"/>
    <dgm:cxn modelId="{ACCA09ED-1EAA-45A8-B7BD-0B3D4F728DAE}" srcId="{F30D904B-983B-4CEF-9461-9C75B1EB2F5B}" destId="{67B38D82-343A-45DE-941A-53638D5873FC}" srcOrd="1" destOrd="0" parTransId="{5C580DC0-977C-457F-9166-FF2F0A846054}" sibTransId="{E178D52E-8038-4342-BCD2-E6830004A6FE}"/>
    <dgm:cxn modelId="{6EC558F1-4CC0-43F6-A944-BE24E5CA5B9A}" type="presOf" srcId="{67B38D82-343A-45DE-941A-53638D5873FC}" destId="{EA2C2DDF-9047-407C-80C3-702D469420DE}" srcOrd="0" destOrd="0" presId="urn:microsoft.com/office/officeart/2005/8/layout/hierarchy1"/>
    <dgm:cxn modelId="{1104416D-7417-4B46-9F3E-3A03BDE57F9A}" type="presParOf" srcId="{3C9B3BBF-4AB1-45C3-8A83-A05240B1D333}" destId="{23F2D1A8-1637-4CA6-AC1A-BEDABDBF9EF3}" srcOrd="0" destOrd="0" presId="urn:microsoft.com/office/officeart/2005/8/layout/hierarchy1"/>
    <dgm:cxn modelId="{F7BE13FE-3827-4F47-8298-91AEEEAE2D79}" type="presParOf" srcId="{23F2D1A8-1637-4CA6-AC1A-BEDABDBF9EF3}" destId="{01190C3A-3AB0-44C1-923F-9756958CF776}" srcOrd="0" destOrd="0" presId="urn:microsoft.com/office/officeart/2005/8/layout/hierarchy1"/>
    <dgm:cxn modelId="{E8DDE731-34CA-4C0A-A4F0-B63AA5558D6C}" type="presParOf" srcId="{01190C3A-3AB0-44C1-923F-9756958CF776}" destId="{E7DB75FC-0C7D-4E98-964D-6ED85CE9E6C5}" srcOrd="0" destOrd="0" presId="urn:microsoft.com/office/officeart/2005/8/layout/hierarchy1"/>
    <dgm:cxn modelId="{D8740D05-1BB1-4791-84C7-AD33F2B2048D}" type="presParOf" srcId="{01190C3A-3AB0-44C1-923F-9756958CF776}" destId="{EBEAC70C-0945-469C-9B40-A0456A17DF20}" srcOrd="1" destOrd="0" presId="urn:microsoft.com/office/officeart/2005/8/layout/hierarchy1"/>
    <dgm:cxn modelId="{D43D2AAA-1835-461D-8B1E-1972FBCB1DDF}" type="presParOf" srcId="{23F2D1A8-1637-4CA6-AC1A-BEDABDBF9EF3}" destId="{0FF4904C-3DA0-4DB3-BAB3-A8EE692C8588}" srcOrd="1" destOrd="0" presId="urn:microsoft.com/office/officeart/2005/8/layout/hierarchy1"/>
    <dgm:cxn modelId="{AC95BC78-048A-45B2-8830-423F4300B602}" type="presParOf" srcId="{3C9B3BBF-4AB1-45C3-8A83-A05240B1D333}" destId="{62DABB45-8397-47A6-A41D-19C46BDE8DBA}" srcOrd="1" destOrd="0" presId="urn:microsoft.com/office/officeart/2005/8/layout/hierarchy1"/>
    <dgm:cxn modelId="{E47E15F7-03C2-4466-99CC-08ADACD766CF}" type="presParOf" srcId="{62DABB45-8397-47A6-A41D-19C46BDE8DBA}" destId="{5FE5682A-E978-41F4-A995-A803855E8965}" srcOrd="0" destOrd="0" presId="urn:microsoft.com/office/officeart/2005/8/layout/hierarchy1"/>
    <dgm:cxn modelId="{C9753AAD-2486-4837-9CEC-2BEC4F30792D}" type="presParOf" srcId="{5FE5682A-E978-41F4-A995-A803855E8965}" destId="{9D5426AF-89F5-47E2-8CD8-0E428992744F}" srcOrd="0" destOrd="0" presId="urn:microsoft.com/office/officeart/2005/8/layout/hierarchy1"/>
    <dgm:cxn modelId="{1B5B4418-9D57-4804-8581-C50077B520D2}" type="presParOf" srcId="{5FE5682A-E978-41F4-A995-A803855E8965}" destId="{EA2C2DDF-9047-407C-80C3-702D469420DE}" srcOrd="1" destOrd="0" presId="urn:microsoft.com/office/officeart/2005/8/layout/hierarchy1"/>
    <dgm:cxn modelId="{A81CA3AE-3007-4031-8165-2DBF1260BBD2}" type="presParOf" srcId="{62DABB45-8397-47A6-A41D-19C46BDE8DBA}" destId="{F3EF78AD-C50C-4E21-A001-8477597DA80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F6DBDA-371E-4450-AE5B-585391D3E977}">
      <dsp:nvSpPr>
        <dsp:cNvPr id="0" name=""/>
        <dsp:cNvSpPr/>
      </dsp:nvSpPr>
      <dsp:spPr>
        <a:xfrm>
          <a:off x="0" y="189831"/>
          <a:ext cx="9618133" cy="137750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434EC42-0BB1-4E5A-900B-5CEE3E8B4E14}">
      <dsp:nvSpPr>
        <dsp:cNvPr id="0" name=""/>
        <dsp:cNvSpPr/>
      </dsp:nvSpPr>
      <dsp:spPr>
        <a:xfrm>
          <a:off x="416695" y="499770"/>
          <a:ext cx="758369" cy="75762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32812B6-D7D0-464C-AE54-2702170D7FC1}">
      <dsp:nvSpPr>
        <dsp:cNvPr id="0" name=""/>
        <dsp:cNvSpPr/>
      </dsp:nvSpPr>
      <dsp:spPr>
        <a:xfrm>
          <a:off x="1591760" y="189831"/>
          <a:ext cx="8023258" cy="13788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929" tIns="145929" rIns="145929" bIns="145929" numCol="1" spcCol="1270" anchor="ctr" anchorCtr="0">
          <a:noAutofit/>
        </a:bodyPr>
        <a:lstStyle/>
        <a:p>
          <a:pPr marL="0" lvl="0" indent="0" algn="l" defTabSz="711200">
            <a:lnSpc>
              <a:spcPct val="90000"/>
            </a:lnSpc>
            <a:spcBef>
              <a:spcPct val="0"/>
            </a:spcBef>
            <a:spcAft>
              <a:spcPct val="35000"/>
            </a:spcAft>
            <a:buNone/>
          </a:pPr>
          <a:r>
            <a:rPr lang="en-GB" sz="1600" kern="1200" dirty="0"/>
            <a:t>A rigorous, thoughtfully developed enterprise risk management (ERM) program can help avoid financial losses, reputational damage, compliance failures, and legal liability. It also improves business decision-making because it provides more complete information on the risks a company faces. As a result, an ERM program can strengthen corporate governance and oversight and reduce instances of fraud.</a:t>
          </a:r>
          <a:endParaRPr lang="en-US" sz="1600" kern="1200" dirty="0"/>
        </a:p>
      </dsp:txBody>
      <dsp:txXfrm>
        <a:off x="1591760" y="189831"/>
        <a:ext cx="8023258" cy="1378853"/>
      </dsp:txXfrm>
    </dsp:sp>
    <dsp:sp modelId="{2E4F844F-3D99-4866-8852-E9DC3E2DAA04}">
      <dsp:nvSpPr>
        <dsp:cNvPr id="0" name=""/>
        <dsp:cNvSpPr/>
      </dsp:nvSpPr>
      <dsp:spPr>
        <a:xfrm>
          <a:off x="0" y="2199946"/>
          <a:ext cx="9618133" cy="137750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3EBFB91-615B-49A8-9D06-60FB5FD7F33A}">
      <dsp:nvSpPr>
        <dsp:cNvPr id="0" name=""/>
        <dsp:cNvSpPr/>
      </dsp:nvSpPr>
      <dsp:spPr>
        <a:xfrm>
          <a:off x="416695" y="2509885"/>
          <a:ext cx="758369" cy="75762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0793C22-89A8-407E-940D-53190E32ADF3}">
      <dsp:nvSpPr>
        <dsp:cNvPr id="0" name=""/>
        <dsp:cNvSpPr/>
      </dsp:nvSpPr>
      <dsp:spPr>
        <a:xfrm>
          <a:off x="1591760" y="1875095"/>
          <a:ext cx="8023258" cy="20285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929" tIns="145929" rIns="145929" bIns="145929" numCol="1" spcCol="1270" anchor="ctr" anchorCtr="0">
          <a:noAutofit/>
        </a:bodyPr>
        <a:lstStyle/>
        <a:p>
          <a:pPr marL="0" lvl="0" indent="0" algn="l" defTabSz="711200">
            <a:lnSpc>
              <a:spcPct val="90000"/>
            </a:lnSpc>
            <a:spcBef>
              <a:spcPct val="0"/>
            </a:spcBef>
            <a:spcAft>
              <a:spcPct val="35000"/>
            </a:spcAft>
            <a:buNone/>
          </a:pPr>
          <a:r>
            <a:rPr lang="en-GB" sz="1600" kern="1200" dirty="0"/>
            <a:t>Enterprise risk management (ERM) also boosts internal communication and interdepartmental cooperation. The regular risk reports that a firm’s ERM team delivers to upper management include a list or “matrix” of the risks, how these risks are being prepared for or mitigated, and how the risks are being prioritized. This information is crucial for management decision-making and guidance regarding risk response and preparation</a:t>
          </a:r>
          <a:endParaRPr lang="en-US" sz="1600" kern="1200" dirty="0"/>
        </a:p>
      </dsp:txBody>
      <dsp:txXfrm>
        <a:off x="1591760" y="1875095"/>
        <a:ext cx="8023258" cy="20285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DB75FC-0C7D-4E98-964D-6ED85CE9E6C5}">
      <dsp:nvSpPr>
        <dsp:cNvPr id="0" name=""/>
        <dsp:cNvSpPr/>
      </dsp:nvSpPr>
      <dsp:spPr>
        <a:xfrm>
          <a:off x="1117" y="414338"/>
          <a:ext cx="3921475" cy="2973621"/>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BEAC70C-0945-469C-9B40-A0456A17DF20}">
      <dsp:nvSpPr>
        <dsp:cNvPr id="0" name=""/>
        <dsp:cNvSpPr/>
      </dsp:nvSpPr>
      <dsp:spPr>
        <a:xfrm>
          <a:off x="436836" y="828272"/>
          <a:ext cx="3921475" cy="2973621"/>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n-GB" sz="1600" kern="1200" dirty="0"/>
            <a:t>In an unpredictable, fast-changing business environment, an enterprise risk management (ERM) initiative is essential. An ERM program includes assessment, prioritizing, and mitigation of any potential risk to a company’s future health and success. And wherever necessary, it solicits the participation and input of all stakeholders—senior management, board of directors, employees, and customers.</a:t>
          </a:r>
          <a:endParaRPr lang="en-US" sz="1600" kern="1200" dirty="0"/>
        </a:p>
      </dsp:txBody>
      <dsp:txXfrm>
        <a:off x="523930" y="915366"/>
        <a:ext cx="3747287" cy="2799433"/>
      </dsp:txXfrm>
    </dsp:sp>
    <dsp:sp modelId="{9D5426AF-89F5-47E2-8CD8-0E428992744F}">
      <dsp:nvSpPr>
        <dsp:cNvPr id="0" name=""/>
        <dsp:cNvSpPr/>
      </dsp:nvSpPr>
      <dsp:spPr>
        <a:xfrm>
          <a:off x="4735052" y="252106"/>
          <a:ext cx="3921475" cy="2873592"/>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2C2DDF-9047-407C-80C3-702D469420DE}">
      <dsp:nvSpPr>
        <dsp:cNvPr id="0" name=""/>
        <dsp:cNvSpPr/>
      </dsp:nvSpPr>
      <dsp:spPr>
        <a:xfrm>
          <a:off x="5170771" y="666040"/>
          <a:ext cx="3921475" cy="2873592"/>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n-GB" sz="1600" kern="1200" dirty="0"/>
            <a:t>The benefits of a well-crafted risk management strategy include thorough regulatory compliance, a clearer sense of how strategic risks can help or hurt a business, and improved decision-making about operations, opportunities, and future planning. It’s not stated too strongly to say that an enterprise risk management program could mean the difference between maintaining a successful business—or going out of business entirely</a:t>
          </a:r>
          <a:r>
            <a:rPr lang="en-GB" sz="1400" kern="1200" dirty="0"/>
            <a:t>.</a:t>
          </a:r>
          <a:endParaRPr lang="en-US" sz="1400" kern="1200" dirty="0"/>
        </a:p>
      </dsp:txBody>
      <dsp:txXfrm>
        <a:off x="5254936" y="750205"/>
        <a:ext cx="3753145" cy="2705262"/>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44E9D25-EBC4-4951-9D3A-A288ADFC8A21}" type="datetimeFigureOut">
              <a:rPr lang="en-ZA" smtClean="0"/>
              <a:t>2024/07/11</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910095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2024/07/11</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3240441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2024/07/11</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2040665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2024/07/11</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120823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2024/07/11</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514381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2024/07/11</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21247881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4E9D25-EBC4-4951-9D3A-A288ADFC8A21}" type="datetimeFigureOut">
              <a:rPr lang="en-ZA" smtClean="0"/>
              <a:t>2024/07/11</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36636608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4E9D25-EBC4-4951-9D3A-A288ADFC8A21}" type="datetimeFigureOut">
              <a:rPr lang="en-ZA" smtClean="0"/>
              <a:t>2024/07/11</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4264632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4E9D25-EBC4-4951-9D3A-A288ADFC8A21}" type="datetimeFigureOut">
              <a:rPr lang="en-ZA" smtClean="0"/>
              <a:t>2024/07/11</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2584478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2024/07/11</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3069453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44E9D25-EBC4-4951-9D3A-A288ADFC8A21}" type="datetimeFigureOut">
              <a:rPr lang="en-ZA" smtClean="0"/>
              <a:t>2024/07/11</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270469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44E9D25-EBC4-4951-9D3A-A288ADFC8A21}" type="datetimeFigureOut">
              <a:rPr lang="en-ZA" smtClean="0"/>
              <a:t>2024/07/11</a:t>
            </a:fld>
            <a:endParaRPr lang="en-ZA" dirty="0"/>
          </a:p>
        </p:txBody>
      </p:sp>
      <p:sp>
        <p:nvSpPr>
          <p:cNvPr id="8" name="Footer Placeholder 7"/>
          <p:cNvSpPr>
            <a:spLocks noGrp="1"/>
          </p:cNvSpPr>
          <p:nvPr>
            <p:ph type="ftr" sz="quarter" idx="11"/>
          </p:nvPr>
        </p:nvSpPr>
        <p:spPr/>
        <p:txBody>
          <a:bodyPr/>
          <a:lstStyle/>
          <a:p>
            <a:endParaRPr lang="en-ZA" dirty="0"/>
          </a:p>
        </p:txBody>
      </p:sp>
      <p:sp>
        <p:nvSpPr>
          <p:cNvPr id="9" name="Slide Number Placeholder 8"/>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3195700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44E9D25-EBC4-4951-9D3A-A288ADFC8A21}" type="datetimeFigureOut">
              <a:rPr lang="en-ZA" smtClean="0"/>
              <a:t>2024/07/11</a:t>
            </a:fld>
            <a:endParaRPr lang="en-ZA" dirty="0"/>
          </a:p>
        </p:txBody>
      </p:sp>
      <p:sp>
        <p:nvSpPr>
          <p:cNvPr id="4" name="Footer Placeholder 3"/>
          <p:cNvSpPr>
            <a:spLocks noGrp="1"/>
          </p:cNvSpPr>
          <p:nvPr>
            <p:ph type="ftr" sz="quarter" idx="11"/>
          </p:nvPr>
        </p:nvSpPr>
        <p:spPr/>
        <p:txBody>
          <a:bodyPr/>
          <a:lstStyle/>
          <a:p>
            <a:endParaRPr lang="en-ZA" dirty="0"/>
          </a:p>
        </p:txBody>
      </p:sp>
      <p:sp>
        <p:nvSpPr>
          <p:cNvPr id="5" name="Slide Number Placeholder 4"/>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3679181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4E9D25-EBC4-4951-9D3A-A288ADFC8A21}" type="datetimeFigureOut">
              <a:rPr lang="en-ZA" smtClean="0"/>
              <a:t>2024/07/11</a:t>
            </a:fld>
            <a:endParaRPr lang="en-ZA" dirty="0"/>
          </a:p>
        </p:txBody>
      </p:sp>
      <p:sp>
        <p:nvSpPr>
          <p:cNvPr id="3" name="Footer Placeholder 2"/>
          <p:cNvSpPr>
            <a:spLocks noGrp="1"/>
          </p:cNvSpPr>
          <p:nvPr>
            <p:ph type="ftr" sz="quarter" idx="11"/>
          </p:nvPr>
        </p:nvSpPr>
        <p:spPr/>
        <p:txBody>
          <a:bodyPr/>
          <a:lstStyle/>
          <a:p>
            <a:endParaRPr lang="en-ZA" dirty="0"/>
          </a:p>
        </p:txBody>
      </p:sp>
      <p:sp>
        <p:nvSpPr>
          <p:cNvPr id="4" name="Slide Number Placeholder 3"/>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1970452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44E9D25-EBC4-4951-9D3A-A288ADFC8A21}" type="datetimeFigureOut">
              <a:rPr lang="en-ZA" smtClean="0"/>
              <a:t>2024/07/11</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2983517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44E9D25-EBC4-4951-9D3A-A288ADFC8A21}" type="datetimeFigureOut">
              <a:rPr lang="en-ZA" smtClean="0"/>
              <a:t>2024/07/11</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1218804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44E9D25-EBC4-4951-9D3A-A288ADFC8A21}" type="datetimeFigureOut">
              <a:rPr lang="en-ZA" smtClean="0"/>
              <a:t>2024/07/11</a:t>
            </a:fld>
            <a:endParaRPr lang="en-ZA"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ZA"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A7A3C59-B80D-42CC-9AB0-78A8714EF53B}" type="slidenum">
              <a:rPr lang="en-ZA" smtClean="0"/>
              <a:t>‹#›</a:t>
            </a:fld>
            <a:endParaRPr lang="en-ZA" dirty="0"/>
          </a:p>
        </p:txBody>
      </p:sp>
    </p:spTree>
    <p:extLst>
      <p:ext uri="{BB962C8B-B14F-4D97-AF65-F5344CB8AC3E}">
        <p14:creationId xmlns:p14="http://schemas.microsoft.com/office/powerpoint/2010/main" val="38032799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s://langerman.co.za/modern-management-risk-management-lecture-9/" TargetMode="External"/><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hyperlink" Target="https://creativecommons.org/licenses/by-sa/3.0/"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blog.roboforex.com/blog/2019/04/09/basics-of-risk-management-in-trading-how-to-avoid-losing-money/" TargetMode="External"/><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hyperlink" Target="https://creativecommons.org/licenses/by-nc/3.0/"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nurse24.it/unitelematiche/master-i-livello/infermieri-risk-management-sanita.html" TargetMode="External"/><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hyperlink" Target="https://creativecommons.org/licenses/by-nc-nd/3.0/"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frontiersin.org/articles/10.3389/fpubh.2023.1070182/full" TargetMode="External"/><Relationship Id="rId2" Type="http://schemas.openxmlformats.org/officeDocument/2006/relationships/image" Target="../media/image6.jpg"/><Relationship Id="rId1" Type="http://schemas.openxmlformats.org/officeDocument/2006/relationships/slideLayout" Target="../slideLayouts/slideLayout2.xml"/><Relationship Id="rId4" Type="http://schemas.openxmlformats.org/officeDocument/2006/relationships/hyperlink" Target="https://creativecommons.org/licenses/by/3.0/" TargetMode="Externa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B4DE830A-B531-4A3B-96F6-0ECE88B0855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3" name="Straight Connector 12">
              <a:extLst>
                <a:ext uri="{FF2B5EF4-FFF2-40B4-BE49-F238E27FC236}">
                  <a16:creationId xmlns:a16="http://schemas.microsoft.com/office/drawing/2014/main" id="{2813DF2C-461A-4A8F-9679-A172790D1F3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54CD3A85-C039-4249-86E4-1EB9318B549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5" name="Rectangle 23">
              <a:extLst>
                <a:ext uri="{FF2B5EF4-FFF2-40B4-BE49-F238E27FC236}">
                  <a16:creationId xmlns:a16="http://schemas.microsoft.com/office/drawing/2014/main" id="{887EA6D2-2883-42C2-993D-094CA6D65D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16" name="Rectangle 25">
              <a:extLst>
                <a:ext uri="{FF2B5EF4-FFF2-40B4-BE49-F238E27FC236}">
                  <a16:creationId xmlns:a16="http://schemas.microsoft.com/office/drawing/2014/main" id="{3B895046-636F-4D1B-ACA4-29AA0CB332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17" name="Isosceles Triangle 16">
              <a:extLst>
                <a:ext uri="{FF2B5EF4-FFF2-40B4-BE49-F238E27FC236}">
                  <a16:creationId xmlns:a16="http://schemas.microsoft.com/office/drawing/2014/main" id="{C6B0CDE3-E054-4EDD-A43B-F96843D8BF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18" name="Rectangle 27">
              <a:extLst>
                <a:ext uri="{FF2B5EF4-FFF2-40B4-BE49-F238E27FC236}">
                  <a16:creationId xmlns:a16="http://schemas.microsoft.com/office/drawing/2014/main" id="{3B66B1A2-F145-4C9B-85CC-4BF30D58CB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19" name="Rectangle 28">
              <a:extLst>
                <a:ext uri="{FF2B5EF4-FFF2-40B4-BE49-F238E27FC236}">
                  <a16:creationId xmlns:a16="http://schemas.microsoft.com/office/drawing/2014/main" id="{5D4FC972-94B3-4035-8D31-E668C132B4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0" name="Rectangle 29">
              <a:extLst>
                <a:ext uri="{FF2B5EF4-FFF2-40B4-BE49-F238E27FC236}">
                  <a16:creationId xmlns:a16="http://schemas.microsoft.com/office/drawing/2014/main" id="{374B9941-AFBE-4A77-A50E-B6EA04A746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1" name="Isosceles Triangle 20">
              <a:extLst>
                <a:ext uri="{FF2B5EF4-FFF2-40B4-BE49-F238E27FC236}">
                  <a16:creationId xmlns:a16="http://schemas.microsoft.com/office/drawing/2014/main" id="{27A982C5-2C38-4CE9-BC18-94697AD657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2" name="Isosceles Triangle 21">
              <a:extLst>
                <a:ext uri="{FF2B5EF4-FFF2-40B4-BE49-F238E27FC236}">
                  <a16:creationId xmlns:a16="http://schemas.microsoft.com/office/drawing/2014/main" id="{0060D8D1-7BB1-498F-AFBB-ADAC130A9E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grpSp>
      <p:sp>
        <p:nvSpPr>
          <p:cNvPr id="4" name="Title 3">
            <a:extLst>
              <a:ext uri="{FF2B5EF4-FFF2-40B4-BE49-F238E27FC236}">
                <a16:creationId xmlns:a16="http://schemas.microsoft.com/office/drawing/2014/main" id="{99F7CCDC-A41C-5654-9389-5E649D5F8764}"/>
              </a:ext>
            </a:extLst>
          </p:cNvPr>
          <p:cNvSpPr>
            <a:spLocks noGrp="1"/>
          </p:cNvSpPr>
          <p:nvPr>
            <p:ph type="title"/>
          </p:nvPr>
        </p:nvSpPr>
        <p:spPr>
          <a:xfrm>
            <a:off x="6094855" y="1261331"/>
            <a:ext cx="3497565" cy="3002662"/>
          </a:xfrm>
        </p:spPr>
        <p:txBody>
          <a:bodyPr vert="horz" lIns="91440" tIns="45720" rIns="91440" bIns="45720" rtlCol="0" anchor="b">
            <a:normAutofit/>
          </a:bodyPr>
          <a:lstStyle/>
          <a:p>
            <a:r>
              <a:rPr lang="en-US" sz="4400" b="1" kern="1200" dirty="0">
                <a:solidFill>
                  <a:srgbClr val="7030A0"/>
                </a:solidFill>
              </a:rPr>
              <a:t>THOUGHT LEADERSHIP</a:t>
            </a:r>
          </a:p>
        </p:txBody>
      </p:sp>
      <p:sp>
        <p:nvSpPr>
          <p:cNvPr id="24" name="Isosceles Triangle 23">
            <a:extLst>
              <a:ext uri="{FF2B5EF4-FFF2-40B4-BE49-F238E27FC236}">
                <a16:creationId xmlns:a16="http://schemas.microsoft.com/office/drawing/2014/main" id="{AA330523-F25B-4007-B3E5-ABB5637D16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174" y="1270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pic>
        <p:nvPicPr>
          <p:cNvPr id="7" name="Picture 6" descr="Company name&#10;&#10;Description automatically generated with medium confidence">
            <a:extLst>
              <a:ext uri="{FF2B5EF4-FFF2-40B4-BE49-F238E27FC236}">
                <a16:creationId xmlns:a16="http://schemas.microsoft.com/office/drawing/2014/main" id="{2A3AF6AF-D3D4-7BB7-43BD-9279A4F086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2597" y="1216600"/>
            <a:ext cx="4643216" cy="4335340"/>
          </a:xfrm>
          <a:prstGeom prst="rect">
            <a:avLst/>
          </a:prstGeom>
        </p:spPr>
      </p:pic>
      <p:sp>
        <p:nvSpPr>
          <p:cNvPr id="2" name="Title 3">
            <a:extLst>
              <a:ext uri="{FF2B5EF4-FFF2-40B4-BE49-F238E27FC236}">
                <a16:creationId xmlns:a16="http://schemas.microsoft.com/office/drawing/2014/main" id="{107ABE03-1267-1491-8806-3D52767DC8CF}"/>
              </a:ext>
            </a:extLst>
          </p:cNvPr>
          <p:cNvSpPr txBox="1">
            <a:spLocks/>
          </p:cNvSpPr>
          <p:nvPr/>
        </p:nvSpPr>
        <p:spPr>
          <a:xfrm>
            <a:off x="4668123" y="3589867"/>
            <a:ext cx="5426775" cy="1166883"/>
          </a:xfrm>
          <a:prstGeom prst="rect">
            <a:avLst/>
          </a:prstGeom>
        </p:spPr>
        <p:txBody>
          <a:bodyPr vert="horz" lIns="91440" tIns="45720" rIns="91440" bIns="45720" rtlCol="0" anchor="b">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solidFill>
                  <a:srgbClr val="7030A0"/>
                </a:solidFill>
              </a:rPr>
              <a:t>Enterprise Risk Management “ERM”</a:t>
            </a:r>
          </a:p>
        </p:txBody>
      </p:sp>
    </p:spTree>
    <p:extLst>
      <p:ext uri="{BB962C8B-B14F-4D97-AF65-F5344CB8AC3E}">
        <p14:creationId xmlns:p14="http://schemas.microsoft.com/office/powerpoint/2010/main" val="346424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F3723-628F-0582-910C-EE0645E0FBBB}"/>
              </a:ext>
            </a:extLst>
          </p:cNvPr>
          <p:cNvSpPr>
            <a:spLocks noGrp="1"/>
          </p:cNvSpPr>
          <p:nvPr>
            <p:ph type="title"/>
          </p:nvPr>
        </p:nvSpPr>
        <p:spPr>
          <a:xfrm>
            <a:off x="3333803" y="2253152"/>
            <a:ext cx="6487955" cy="734351"/>
          </a:xfrm>
        </p:spPr>
        <p:txBody>
          <a:bodyPr>
            <a:normAutofit/>
          </a:bodyPr>
          <a:lstStyle/>
          <a:p>
            <a:pPr algn="ctr"/>
            <a:r>
              <a:rPr lang="en-GB" b="1" dirty="0">
                <a:solidFill>
                  <a:srgbClr val="7030A0"/>
                </a:solidFill>
                <a:latin typeface="Arial Black" panose="020B0A04020102020204" pitchFamily="34" charset="0"/>
              </a:rPr>
              <a:t>Overview</a:t>
            </a:r>
            <a:endParaRPr lang="en-ZA" b="1" dirty="0">
              <a:solidFill>
                <a:srgbClr val="7030A0"/>
              </a:solidFill>
              <a:latin typeface="Arial Black" panose="020B0A04020102020204" pitchFamily="34" charset="0"/>
            </a:endParaRPr>
          </a:p>
        </p:txBody>
      </p:sp>
      <p:sp>
        <p:nvSpPr>
          <p:cNvPr id="13" name="Isosceles Triangle 12">
            <a:extLst>
              <a:ext uri="{FF2B5EF4-FFF2-40B4-BE49-F238E27FC236}">
                <a16:creationId xmlns:a16="http://schemas.microsoft.com/office/drawing/2014/main" id="{518E5A25-92C5-4F27-8E26-0AAAB0CDC8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191846"/>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7" name="Content Placeholder 2">
            <a:extLst>
              <a:ext uri="{FF2B5EF4-FFF2-40B4-BE49-F238E27FC236}">
                <a16:creationId xmlns:a16="http://schemas.microsoft.com/office/drawing/2014/main" id="{2CE6ABBB-3FF1-B2FA-ADFF-63D7D142AD90}"/>
              </a:ext>
            </a:extLst>
          </p:cNvPr>
          <p:cNvSpPr>
            <a:spLocks noGrp="1"/>
          </p:cNvSpPr>
          <p:nvPr>
            <p:ph idx="1"/>
          </p:nvPr>
        </p:nvSpPr>
        <p:spPr>
          <a:xfrm>
            <a:off x="2727053" y="3129476"/>
            <a:ext cx="6487955" cy="3880773"/>
          </a:xfrm>
        </p:spPr>
        <p:txBody>
          <a:bodyPr>
            <a:normAutofit/>
          </a:bodyPr>
          <a:lstStyle/>
          <a:p>
            <a:pPr algn="just"/>
            <a:r>
              <a:rPr lang="en-GB" b="0" i="0" dirty="0">
                <a:effectLst/>
                <a:highlight>
                  <a:srgbClr val="FFFFFF"/>
                </a:highlight>
                <a:latin typeface="Calibri" panose="020F0502020204030204" pitchFamily="34" charset="0"/>
                <a:ea typeface="Calibri" panose="020F0502020204030204" pitchFamily="34" charset="0"/>
                <a:cs typeface="Calibri" panose="020F0502020204030204" pitchFamily="34" charset="0"/>
              </a:rPr>
              <a:t>Enterprise risk management (ERM) is a systematic approach to identifying risks associated with running a business, assessing their likelihood and potential impact, and developing strategies to manage and mitigate them. Most businesses have some kind of risk management program in place.</a:t>
            </a:r>
          </a:p>
          <a:p>
            <a:pPr algn="just"/>
            <a:endParaRPr lang="en-GB" dirty="0">
              <a:highlight>
                <a:srgbClr val="FFFFFF"/>
              </a:highlight>
              <a:latin typeface="Calibri" panose="020F0502020204030204" pitchFamily="34" charset="0"/>
              <a:ea typeface="Calibri" panose="020F0502020204030204" pitchFamily="34" charset="0"/>
              <a:cs typeface="Calibri" panose="020F0502020204030204" pitchFamily="34" charset="0"/>
            </a:endParaRPr>
          </a:p>
          <a:p>
            <a:pPr algn="just"/>
            <a:r>
              <a:rPr lang="en-GB" b="0" i="0" dirty="0">
                <a:effectLst/>
                <a:highlight>
                  <a:srgbClr val="FFFFFF"/>
                </a:highlight>
                <a:latin typeface="Calibri" panose="020F0502020204030204" pitchFamily="34" charset="0"/>
                <a:ea typeface="Calibri" panose="020F0502020204030204" pitchFamily="34" charset="0"/>
                <a:cs typeface="Calibri" panose="020F0502020204030204" pitchFamily="34" charset="0"/>
              </a:rPr>
              <a:t>ERM is a holistic approach, requiring </a:t>
            </a:r>
            <a:r>
              <a:rPr lang="en-GB" i="0" strike="noStrike" dirty="0">
                <a:effectLst/>
                <a:highlight>
                  <a:srgbClr val="FFFFFF"/>
                </a:highlight>
                <a:latin typeface="Calibri" panose="020F0502020204030204" pitchFamily="34" charset="0"/>
                <a:ea typeface="Calibri" panose="020F0502020204030204" pitchFamily="34" charset="0"/>
                <a:cs typeface="Calibri" panose="020F0502020204030204" pitchFamily="34" charset="0"/>
              </a:rPr>
              <a:t>communication and coordination between business units </a:t>
            </a:r>
            <a:r>
              <a:rPr lang="en-GB" b="0" i="0" dirty="0">
                <a:effectLst/>
                <a:highlight>
                  <a:srgbClr val="FFFFFF"/>
                </a:highlight>
                <a:latin typeface="Calibri" panose="020F0502020204030204" pitchFamily="34" charset="0"/>
                <a:ea typeface="Calibri" panose="020F0502020204030204" pitchFamily="34" charset="0"/>
                <a:cs typeface="Calibri" panose="020F0502020204030204" pitchFamily="34" charset="0"/>
              </a:rPr>
              <a:t>to identify and manage risks across the entire organization.</a:t>
            </a:r>
            <a:endParaRPr lang="en-GB" b="0" i="0" dirty="0">
              <a:effectLst/>
              <a:latin typeface="Calibri" panose="020F0502020204030204" pitchFamily="34" charset="0"/>
              <a:ea typeface="Calibri" panose="020F0502020204030204" pitchFamily="34" charset="0"/>
              <a:cs typeface="Calibri" panose="020F0502020204030204" pitchFamily="34" charset="0"/>
            </a:endParaRPr>
          </a:p>
        </p:txBody>
      </p:sp>
      <p:pic>
        <p:nvPicPr>
          <p:cNvPr id="4" name="Picture 3" descr="A hand writing on a transparent board&#10;&#10;Description automatically generated">
            <a:extLst>
              <a:ext uri="{FF2B5EF4-FFF2-40B4-BE49-F238E27FC236}">
                <a16:creationId xmlns:a16="http://schemas.microsoft.com/office/drawing/2014/main" id="{0940DCAA-7EBF-EBE9-AA06-2BB0356E06EF}"/>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74914" y="214865"/>
            <a:ext cx="6843252" cy="1930399"/>
          </a:xfrm>
          <a:prstGeom prst="rect">
            <a:avLst/>
          </a:prstGeom>
        </p:spPr>
      </p:pic>
      <p:sp>
        <p:nvSpPr>
          <p:cNvPr id="5" name="TextBox 4">
            <a:extLst>
              <a:ext uri="{FF2B5EF4-FFF2-40B4-BE49-F238E27FC236}">
                <a16:creationId xmlns:a16="http://schemas.microsoft.com/office/drawing/2014/main" id="{E461F73D-A54D-4DFD-36E4-97A7CD4FD485}"/>
              </a:ext>
            </a:extLst>
          </p:cNvPr>
          <p:cNvSpPr txBox="1"/>
          <p:nvPr/>
        </p:nvSpPr>
        <p:spPr>
          <a:xfrm>
            <a:off x="3156155" y="6846738"/>
            <a:ext cx="6843252" cy="230832"/>
          </a:xfrm>
          <a:prstGeom prst="rect">
            <a:avLst/>
          </a:prstGeom>
          <a:noFill/>
        </p:spPr>
        <p:txBody>
          <a:bodyPr wrap="square" rtlCol="0">
            <a:spAutoFit/>
          </a:bodyPr>
          <a:lstStyle/>
          <a:p>
            <a:r>
              <a:rPr lang="en-ZA" sz="900">
                <a:hlinkClick r:id="rId3" tooltip="https://langerman.co.za/modern-management-risk-management-lecture-9/"/>
              </a:rPr>
              <a:t>This Photo</a:t>
            </a:r>
            <a:r>
              <a:rPr lang="en-ZA" sz="900"/>
              <a:t> by Unknown Author is licensed under </a:t>
            </a:r>
            <a:r>
              <a:rPr lang="en-ZA" sz="900">
                <a:hlinkClick r:id="rId4" tooltip="https://creativecommons.org/licenses/by-sa/3.0/"/>
              </a:rPr>
              <a:t>CC BY-SA</a:t>
            </a:r>
            <a:endParaRPr lang="en-ZA" sz="900"/>
          </a:p>
        </p:txBody>
      </p:sp>
    </p:spTree>
    <p:extLst>
      <p:ext uri="{BB962C8B-B14F-4D97-AF65-F5344CB8AC3E}">
        <p14:creationId xmlns:p14="http://schemas.microsoft.com/office/powerpoint/2010/main" val="1144401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2CE6ABBB-3FF1-B2FA-ADFF-63D7D142AD90}"/>
              </a:ext>
            </a:extLst>
          </p:cNvPr>
          <p:cNvSpPr>
            <a:spLocks noGrp="1"/>
          </p:cNvSpPr>
          <p:nvPr>
            <p:ph idx="1"/>
          </p:nvPr>
        </p:nvSpPr>
        <p:spPr>
          <a:xfrm>
            <a:off x="3760839" y="1415845"/>
            <a:ext cx="5513164" cy="4625517"/>
          </a:xfrm>
        </p:spPr>
        <p:txBody>
          <a:bodyPr>
            <a:normAutofit/>
          </a:bodyPr>
          <a:lstStyle/>
          <a:p>
            <a:pPr marL="0" indent="0" algn="just">
              <a:lnSpc>
                <a:spcPct val="90000"/>
              </a:lnSpc>
              <a:buNone/>
            </a:pPr>
            <a:r>
              <a:rPr lang="en-GB" sz="1700" b="1" u="sng" dirty="0">
                <a:highlight>
                  <a:srgbClr val="FFFFFF"/>
                </a:highlight>
                <a:latin typeface="Calibri" panose="020F0502020204030204" pitchFamily="34" charset="0"/>
                <a:ea typeface="Calibri" panose="020F0502020204030204" pitchFamily="34" charset="0"/>
                <a:cs typeface="Calibri" panose="020F0502020204030204" pitchFamily="34" charset="0"/>
              </a:rPr>
              <a:t>Processes of Enterprise Risk Management</a:t>
            </a:r>
          </a:p>
          <a:p>
            <a:pPr marL="0" indent="0" algn="just">
              <a:lnSpc>
                <a:spcPct val="90000"/>
              </a:lnSpc>
              <a:buNone/>
            </a:pPr>
            <a:r>
              <a:rPr lang="en-GB" sz="1700" b="1" i="0" dirty="0">
                <a:effectLst/>
                <a:highlight>
                  <a:srgbClr val="FFFFFF"/>
                </a:highlight>
                <a:latin typeface="Calibri" panose="020F0502020204030204" pitchFamily="34" charset="0"/>
                <a:ea typeface="Calibri" panose="020F0502020204030204" pitchFamily="34" charset="0"/>
                <a:cs typeface="Calibri" panose="020F0502020204030204" pitchFamily="34" charset="0"/>
              </a:rPr>
              <a:t>1. Setting goals</a:t>
            </a:r>
          </a:p>
          <a:p>
            <a:pPr marL="0" indent="0" algn="just">
              <a:lnSpc>
                <a:spcPct val="90000"/>
              </a:lnSpc>
              <a:buNone/>
            </a:pPr>
            <a:r>
              <a:rPr lang="en-GB" sz="1700" b="0" i="0" dirty="0">
                <a:effectLst/>
                <a:highlight>
                  <a:srgbClr val="FFFFFF"/>
                </a:highlight>
                <a:latin typeface="Calibri" panose="020F0502020204030204" pitchFamily="34" charset="0"/>
                <a:ea typeface="Calibri" panose="020F0502020204030204" pitchFamily="34" charset="0"/>
                <a:cs typeface="Calibri" panose="020F0502020204030204" pitchFamily="34" charset="0"/>
              </a:rPr>
              <a:t>This involves defining the organization’s goals and objectives and aligning them with its tolerance for risk. A business should recognize that long-range strategic plans are fraught with risks that could translate into opportunities–or dangers.</a:t>
            </a:r>
          </a:p>
          <a:p>
            <a:pPr marL="0" indent="0" algn="just">
              <a:lnSpc>
                <a:spcPct val="90000"/>
              </a:lnSpc>
              <a:buNone/>
            </a:pPr>
            <a:r>
              <a:rPr lang="en-GB" sz="1700" b="1" i="0" dirty="0">
                <a:effectLst/>
                <a:highlight>
                  <a:srgbClr val="FFFFFF"/>
                </a:highlight>
                <a:latin typeface="Calibri" panose="020F0502020204030204" pitchFamily="34" charset="0"/>
                <a:ea typeface="Calibri" panose="020F0502020204030204" pitchFamily="34" charset="0"/>
                <a:cs typeface="Calibri" panose="020F0502020204030204" pitchFamily="34" charset="0"/>
              </a:rPr>
              <a:t>2. Internal workflows</a:t>
            </a:r>
          </a:p>
          <a:p>
            <a:pPr marL="0" indent="0" algn="just">
              <a:lnSpc>
                <a:spcPct val="90000"/>
              </a:lnSpc>
              <a:buNone/>
            </a:pPr>
            <a:r>
              <a:rPr lang="en-GB" sz="1700" b="0" i="0" dirty="0">
                <a:effectLst/>
                <a:highlight>
                  <a:srgbClr val="FFFFFF"/>
                </a:highlight>
                <a:latin typeface="Calibri" panose="020F0502020204030204" pitchFamily="34" charset="0"/>
                <a:ea typeface="Calibri" panose="020F0502020204030204" pitchFamily="34" charset="0"/>
                <a:cs typeface="Calibri" panose="020F0502020204030204" pitchFamily="34" charset="0"/>
              </a:rPr>
              <a:t>Internal factors that influence the organization’s risk management include its management structure, governance, and company culture. These factors determine the enterprise’s risk appetite and what kinds of risks it needs to manage. While it is senior management (and, in many organizations, the company’s board of directors) that typically identifies what risks require managing, many organizations also engage employee input.</a:t>
            </a:r>
          </a:p>
          <a:p>
            <a:pPr marL="0" indent="0">
              <a:lnSpc>
                <a:spcPct val="90000"/>
              </a:lnSpc>
              <a:buNone/>
            </a:pPr>
            <a:endParaRPr lang="en-ZA" sz="1400" dirty="0">
              <a:latin typeface="Arial" panose="020B0604020202020204" pitchFamily="34" charset="0"/>
              <a:ea typeface="Times New Roman" panose="02020603050405020304" pitchFamily="18" charset="0"/>
              <a:cs typeface="Arial" panose="020B0604020202020204" pitchFamily="34" charset="0"/>
            </a:endParaRPr>
          </a:p>
        </p:txBody>
      </p:sp>
      <p:pic>
        <p:nvPicPr>
          <p:cNvPr id="11" name="Picture 10" descr="Close-up of a compass pointing to a risk management&#10;&#10;Description automatically generated">
            <a:extLst>
              <a:ext uri="{FF2B5EF4-FFF2-40B4-BE49-F238E27FC236}">
                <a16:creationId xmlns:a16="http://schemas.microsoft.com/office/drawing/2014/main" id="{BF1FB369-17FF-3DCE-FA56-0D7626DD05D9}"/>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15192" r="43705" b="-1"/>
          <a:stretch/>
        </p:blipFill>
        <p:spPr>
          <a:xfrm>
            <a:off x="20" y="-1"/>
            <a:ext cx="3760819"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18" name="Isosceles Triangle 17">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13" name="TextBox 12">
            <a:extLst>
              <a:ext uri="{FF2B5EF4-FFF2-40B4-BE49-F238E27FC236}">
                <a16:creationId xmlns:a16="http://schemas.microsoft.com/office/drawing/2014/main" id="{44D17CA5-9C6E-1C71-ACA5-736E7AE41964}"/>
              </a:ext>
            </a:extLst>
          </p:cNvPr>
          <p:cNvSpPr txBox="1"/>
          <p:nvPr/>
        </p:nvSpPr>
        <p:spPr>
          <a:xfrm>
            <a:off x="9650920" y="6657945"/>
            <a:ext cx="2541080" cy="200055"/>
          </a:xfrm>
          <a:prstGeom prst="rect">
            <a:avLst/>
          </a:prstGeom>
          <a:solidFill>
            <a:srgbClr val="000000"/>
          </a:solidFill>
        </p:spPr>
        <p:txBody>
          <a:bodyPr wrap="none" rtlCol="0">
            <a:spAutoFit/>
          </a:bodyPr>
          <a:lstStyle/>
          <a:p>
            <a:pPr algn="r">
              <a:spcAft>
                <a:spcPts val="600"/>
              </a:spcAft>
            </a:pPr>
            <a:r>
              <a:rPr lang="en-ZA" sz="700">
                <a:solidFill>
                  <a:srgbClr val="FFFFFF"/>
                </a:solidFill>
                <a:hlinkClick r:id="rId3" tooltip="https://blog.roboforex.com/blog/2019/04/09/basics-of-risk-management-in-trading-how-to-avoid-losing-money/">
                  <a:extLst>
                    <a:ext uri="{A12FA001-AC4F-418D-AE19-62706E023703}">
                      <ahyp:hlinkClr xmlns:ahyp="http://schemas.microsoft.com/office/drawing/2018/hyperlinkcolor" val="tx"/>
                    </a:ext>
                  </a:extLst>
                </a:hlinkClick>
              </a:rPr>
              <a:t>This Photo</a:t>
            </a:r>
            <a:r>
              <a:rPr lang="en-ZA" sz="700">
                <a:solidFill>
                  <a:srgbClr val="FFFFFF"/>
                </a:solidFill>
              </a:rPr>
              <a:t> by Unknown Author is licensed under </a:t>
            </a:r>
            <a:r>
              <a:rPr lang="en-ZA" sz="700">
                <a:solidFill>
                  <a:srgbClr val="FFFFFF"/>
                </a:solidFill>
                <a:hlinkClick r:id="rId4" tooltip="https://creativecommons.org/licenses/by-nc/3.0/">
                  <a:extLst>
                    <a:ext uri="{A12FA001-AC4F-418D-AE19-62706E023703}">
                      <ahyp:hlinkClr xmlns:ahyp="http://schemas.microsoft.com/office/drawing/2018/hyperlinkcolor" val="tx"/>
                    </a:ext>
                  </a:extLst>
                </a:hlinkClick>
              </a:rPr>
              <a:t>CC BY-NC</a:t>
            </a:r>
            <a:endParaRPr lang="en-ZA" sz="700">
              <a:solidFill>
                <a:srgbClr val="FFFFFF"/>
              </a:solidFill>
            </a:endParaRPr>
          </a:p>
        </p:txBody>
      </p:sp>
      <p:sp>
        <p:nvSpPr>
          <p:cNvPr id="14" name="Title 1">
            <a:extLst>
              <a:ext uri="{FF2B5EF4-FFF2-40B4-BE49-F238E27FC236}">
                <a16:creationId xmlns:a16="http://schemas.microsoft.com/office/drawing/2014/main" id="{8447786C-5C10-6974-1B46-19E9489CEE14}"/>
              </a:ext>
            </a:extLst>
          </p:cNvPr>
          <p:cNvSpPr>
            <a:spLocks noGrp="1"/>
          </p:cNvSpPr>
          <p:nvPr>
            <p:ph type="title"/>
          </p:nvPr>
        </p:nvSpPr>
        <p:spPr>
          <a:xfrm>
            <a:off x="4259800" y="200055"/>
            <a:ext cx="4893731" cy="1071717"/>
          </a:xfrm>
        </p:spPr>
        <p:txBody>
          <a:bodyPr>
            <a:normAutofit fontScale="90000"/>
          </a:bodyPr>
          <a:lstStyle/>
          <a:p>
            <a:pPr algn="ctr">
              <a:lnSpc>
                <a:spcPct val="90000"/>
              </a:lnSpc>
            </a:pPr>
            <a:r>
              <a:rPr lang="en-ZA" sz="2800" b="1" dirty="0">
                <a:latin typeface="Arial Black" panose="020B0A04020102020204" pitchFamily="34" charset="0"/>
              </a:rPr>
              <a:t>Enterprise Risk Management process </a:t>
            </a:r>
            <a:br>
              <a:rPr lang="en-ZA" sz="2300" b="0" i="0" dirty="0">
                <a:effectLst/>
                <a:highlight>
                  <a:srgbClr val="FFFFFF"/>
                </a:highlight>
                <a:latin typeface="Knowledge2017"/>
              </a:rPr>
            </a:br>
            <a:endParaRPr lang="en-ZA" sz="2300" b="1" dirty="0">
              <a:latin typeface="Arial Black" panose="020B0A04020102020204" pitchFamily="34" charset="0"/>
            </a:endParaRPr>
          </a:p>
        </p:txBody>
      </p:sp>
    </p:spTree>
    <p:extLst>
      <p:ext uri="{BB962C8B-B14F-4D97-AF65-F5344CB8AC3E}">
        <p14:creationId xmlns:p14="http://schemas.microsoft.com/office/powerpoint/2010/main" val="1403133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F3723-628F-0582-910C-EE0645E0FBBB}"/>
              </a:ext>
            </a:extLst>
          </p:cNvPr>
          <p:cNvSpPr>
            <a:spLocks noGrp="1"/>
          </p:cNvSpPr>
          <p:nvPr>
            <p:ph type="title"/>
          </p:nvPr>
        </p:nvSpPr>
        <p:spPr>
          <a:xfrm>
            <a:off x="4259800" y="200055"/>
            <a:ext cx="4893731" cy="1071717"/>
          </a:xfrm>
        </p:spPr>
        <p:txBody>
          <a:bodyPr>
            <a:normAutofit fontScale="90000"/>
          </a:bodyPr>
          <a:lstStyle/>
          <a:p>
            <a:pPr algn="ctr">
              <a:lnSpc>
                <a:spcPct val="90000"/>
              </a:lnSpc>
            </a:pPr>
            <a:r>
              <a:rPr lang="en-ZA" sz="2800" b="1" dirty="0">
                <a:latin typeface="Arial Black" panose="020B0A04020102020204" pitchFamily="34" charset="0"/>
              </a:rPr>
              <a:t>Enterprise Risk Management process </a:t>
            </a:r>
            <a:br>
              <a:rPr lang="en-ZA" sz="2300" b="0" i="0" dirty="0">
                <a:effectLst/>
                <a:highlight>
                  <a:srgbClr val="FFFFFF"/>
                </a:highlight>
                <a:latin typeface="Knowledge2017"/>
              </a:rPr>
            </a:br>
            <a:endParaRPr lang="en-ZA" sz="2300" b="1" dirty="0">
              <a:latin typeface="Arial Black" panose="020B0A04020102020204" pitchFamily="34" charset="0"/>
            </a:endParaRPr>
          </a:p>
        </p:txBody>
      </p:sp>
      <p:sp>
        <p:nvSpPr>
          <p:cNvPr id="7" name="Content Placeholder 2">
            <a:extLst>
              <a:ext uri="{FF2B5EF4-FFF2-40B4-BE49-F238E27FC236}">
                <a16:creationId xmlns:a16="http://schemas.microsoft.com/office/drawing/2014/main" id="{2CE6ABBB-3FF1-B2FA-ADFF-63D7D142AD90}"/>
              </a:ext>
            </a:extLst>
          </p:cNvPr>
          <p:cNvSpPr>
            <a:spLocks noGrp="1"/>
          </p:cNvSpPr>
          <p:nvPr>
            <p:ph idx="1"/>
          </p:nvPr>
        </p:nvSpPr>
        <p:spPr>
          <a:xfrm>
            <a:off x="3581393" y="1401097"/>
            <a:ext cx="5660648" cy="5256848"/>
          </a:xfrm>
        </p:spPr>
        <p:txBody>
          <a:bodyPr>
            <a:normAutofit/>
          </a:bodyPr>
          <a:lstStyle/>
          <a:p>
            <a:pPr marL="0" indent="0" algn="just">
              <a:lnSpc>
                <a:spcPct val="90000"/>
              </a:lnSpc>
              <a:buNone/>
            </a:pPr>
            <a:r>
              <a:rPr lang="en-GB" sz="1600" b="1" i="0" dirty="0">
                <a:effectLst/>
                <a:highlight>
                  <a:srgbClr val="FFFFFF"/>
                </a:highlight>
                <a:latin typeface="Calibri" panose="020F0502020204030204" pitchFamily="34" charset="0"/>
                <a:ea typeface="Calibri" panose="020F0502020204030204" pitchFamily="34" charset="0"/>
                <a:cs typeface="Calibri" panose="020F0502020204030204" pitchFamily="34" charset="0"/>
              </a:rPr>
              <a:t>3. Identifying risks</a:t>
            </a:r>
          </a:p>
          <a:p>
            <a:pPr marL="0" indent="0" algn="just">
              <a:lnSpc>
                <a:spcPct val="90000"/>
              </a:lnSpc>
              <a:buNone/>
            </a:pPr>
            <a:r>
              <a:rPr lang="en-GB" sz="1600" b="0" i="0" dirty="0">
                <a:effectLst/>
                <a:highlight>
                  <a:srgbClr val="FFFFFF"/>
                </a:highlight>
                <a:latin typeface="Calibri" panose="020F0502020204030204" pitchFamily="34" charset="0"/>
                <a:ea typeface="Calibri" panose="020F0502020204030204" pitchFamily="34" charset="0"/>
                <a:cs typeface="Calibri" panose="020F0502020204030204" pitchFamily="34" charset="0"/>
              </a:rPr>
              <a:t>This involves identifying risks, defined as events or situations, that could affect the organization’s ability to achieve its objectives. These impacts can be either beneficial or harmful to the company’s future operations. An ERM program should identify high-risk events that could be particularly damaging.</a:t>
            </a:r>
          </a:p>
          <a:p>
            <a:pPr marL="0" indent="0" algn="just">
              <a:lnSpc>
                <a:spcPct val="90000"/>
              </a:lnSpc>
              <a:buNone/>
            </a:pPr>
            <a:r>
              <a:rPr lang="en-GB" sz="1600" b="1" i="0" dirty="0">
                <a:effectLst/>
                <a:highlight>
                  <a:srgbClr val="FFFFFF"/>
                </a:highlight>
                <a:latin typeface="Calibri" panose="020F0502020204030204" pitchFamily="34" charset="0"/>
                <a:ea typeface="Calibri" panose="020F0502020204030204" pitchFamily="34" charset="0"/>
                <a:cs typeface="Calibri" panose="020F0502020204030204" pitchFamily="34" charset="0"/>
              </a:rPr>
              <a:t>4. Assessing risk</a:t>
            </a:r>
          </a:p>
          <a:p>
            <a:pPr marL="0" indent="0" algn="just">
              <a:lnSpc>
                <a:spcPct val="90000"/>
              </a:lnSpc>
              <a:buNone/>
            </a:pPr>
            <a:r>
              <a:rPr lang="en-GB" sz="1600" b="0" i="0" dirty="0">
                <a:effectLst/>
                <a:highlight>
                  <a:srgbClr val="FFFFFF"/>
                </a:highlight>
                <a:latin typeface="Calibri" panose="020F0502020204030204" pitchFamily="34" charset="0"/>
                <a:ea typeface="Calibri" panose="020F0502020204030204" pitchFamily="34" charset="0"/>
                <a:cs typeface="Calibri" panose="020F0502020204030204" pitchFamily="34" charset="0"/>
              </a:rPr>
              <a:t>In this step, an organization determines how likely the risks it has identified risks are likely to occur. It also prioritizes them based on how significant an impact they might have. </a:t>
            </a:r>
          </a:p>
          <a:p>
            <a:pPr marL="0" indent="0" algn="just">
              <a:lnSpc>
                <a:spcPct val="90000"/>
              </a:lnSpc>
              <a:buNone/>
            </a:pPr>
            <a:r>
              <a:rPr lang="en-GB" sz="1600" b="1" dirty="0">
                <a:highlight>
                  <a:srgbClr val="FFFFFF"/>
                </a:highlight>
                <a:latin typeface="Calibri" panose="020F0502020204030204" pitchFamily="34" charset="0"/>
                <a:ea typeface="Calibri" panose="020F0502020204030204" pitchFamily="34" charset="0"/>
                <a:cs typeface="Calibri" panose="020F0502020204030204" pitchFamily="34" charset="0"/>
              </a:rPr>
              <a:t>5. Responding to risk</a:t>
            </a:r>
          </a:p>
          <a:p>
            <a:pPr marL="0" indent="0" algn="just">
              <a:lnSpc>
                <a:spcPct val="90000"/>
              </a:lnSpc>
              <a:buNone/>
            </a:pPr>
            <a:r>
              <a:rPr lang="en-GB" sz="1600" dirty="0">
                <a:highlight>
                  <a:srgbClr val="FFFFFF"/>
                </a:highlight>
                <a:latin typeface="Calibri" panose="020F0502020204030204" pitchFamily="34" charset="0"/>
                <a:ea typeface="Calibri" panose="020F0502020204030204" pitchFamily="34" charset="0"/>
                <a:cs typeface="Calibri" panose="020F0502020204030204" pitchFamily="34" charset="0"/>
              </a:rPr>
              <a:t>The organization then develops and implements strategies for managing the risks it has identified. One strategy is avoidance. An example would be shedding a business line where the potential dangers outweigh any benefits. A second strategy is maintaining that business line while establishing protocols to reduce any potential damage. A third option is acceptance. A company may choose this route if it determines the possibility of a risk event occurring is low and the costs of reducing potential negative impacts are too high.</a:t>
            </a:r>
          </a:p>
          <a:p>
            <a:pPr marL="0" indent="0">
              <a:lnSpc>
                <a:spcPct val="90000"/>
              </a:lnSpc>
              <a:buNone/>
            </a:pPr>
            <a:endParaRPr lang="en-ZA" sz="1100" dirty="0">
              <a:latin typeface="Arial" panose="020B0604020202020204" pitchFamily="34" charset="0"/>
              <a:ea typeface="Times New Roman" panose="02020603050405020304" pitchFamily="18" charset="0"/>
              <a:cs typeface="Arial" panose="020B0604020202020204" pitchFamily="34" charset="0"/>
            </a:endParaRPr>
          </a:p>
        </p:txBody>
      </p:sp>
      <p:pic>
        <p:nvPicPr>
          <p:cNvPr id="9" name="Picture 8" descr="A person touching a screen with icons&#10;&#10;Description automatically generated">
            <a:extLst>
              <a:ext uri="{FF2B5EF4-FFF2-40B4-BE49-F238E27FC236}">
                <a16:creationId xmlns:a16="http://schemas.microsoft.com/office/drawing/2014/main" id="{E738A6F2-8F83-57D5-946F-6CFDECE23F61}"/>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9484" r="38203"/>
          <a:stretch/>
        </p:blipFill>
        <p:spPr>
          <a:xfrm>
            <a:off x="20" y="-1"/>
            <a:ext cx="3318367"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22" name="Isosceles Triangle 21">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10" name="TextBox 9">
            <a:extLst>
              <a:ext uri="{FF2B5EF4-FFF2-40B4-BE49-F238E27FC236}">
                <a16:creationId xmlns:a16="http://schemas.microsoft.com/office/drawing/2014/main" id="{7912CC1D-E82C-CA85-379C-97D0693DD9AD}"/>
              </a:ext>
            </a:extLst>
          </p:cNvPr>
          <p:cNvSpPr txBox="1"/>
          <p:nvPr/>
        </p:nvSpPr>
        <p:spPr>
          <a:xfrm>
            <a:off x="9505047" y="6657945"/>
            <a:ext cx="2686953" cy="200055"/>
          </a:xfrm>
          <a:prstGeom prst="rect">
            <a:avLst/>
          </a:prstGeom>
          <a:solidFill>
            <a:srgbClr val="000000"/>
          </a:solidFill>
        </p:spPr>
        <p:txBody>
          <a:bodyPr wrap="none" rtlCol="0">
            <a:spAutoFit/>
          </a:bodyPr>
          <a:lstStyle/>
          <a:p>
            <a:pPr algn="r">
              <a:spcAft>
                <a:spcPts val="600"/>
              </a:spcAft>
            </a:pPr>
            <a:r>
              <a:rPr lang="en-ZA" sz="700">
                <a:solidFill>
                  <a:srgbClr val="FFFFFF"/>
                </a:solidFill>
                <a:hlinkClick r:id="rId3" tooltip="https://www.nurse24.it/unitelematiche/master-i-livello/infermieri-risk-management-sanita.html">
                  <a:extLst>
                    <a:ext uri="{A12FA001-AC4F-418D-AE19-62706E023703}">
                      <ahyp:hlinkClr xmlns:ahyp="http://schemas.microsoft.com/office/drawing/2018/hyperlinkcolor" val="tx"/>
                    </a:ext>
                  </a:extLst>
                </a:hlinkClick>
              </a:rPr>
              <a:t>This Photo</a:t>
            </a:r>
            <a:r>
              <a:rPr lang="en-ZA" sz="700">
                <a:solidFill>
                  <a:srgbClr val="FFFFFF"/>
                </a:solidFill>
              </a:rPr>
              <a:t> by Unknown Author is licensed under </a:t>
            </a:r>
            <a:r>
              <a:rPr lang="en-ZA" sz="700">
                <a:solidFill>
                  <a:srgbClr val="FFFFFF"/>
                </a:solidFill>
                <a:hlinkClick r:id="rId4" tooltip="https://creativecommons.org/licenses/by-nc-nd/3.0/">
                  <a:extLst>
                    <a:ext uri="{A12FA001-AC4F-418D-AE19-62706E023703}">
                      <ahyp:hlinkClr xmlns:ahyp="http://schemas.microsoft.com/office/drawing/2018/hyperlinkcolor" val="tx"/>
                    </a:ext>
                  </a:extLst>
                </a:hlinkClick>
              </a:rPr>
              <a:t>CC BY-NC-ND</a:t>
            </a:r>
            <a:endParaRPr lang="en-ZA" sz="700">
              <a:solidFill>
                <a:srgbClr val="FFFFFF"/>
              </a:solidFill>
            </a:endParaRPr>
          </a:p>
        </p:txBody>
      </p:sp>
    </p:spTree>
    <p:extLst>
      <p:ext uri="{BB962C8B-B14F-4D97-AF65-F5344CB8AC3E}">
        <p14:creationId xmlns:p14="http://schemas.microsoft.com/office/powerpoint/2010/main" val="2945182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F3723-628F-0582-910C-EE0645E0FBBB}"/>
              </a:ext>
            </a:extLst>
          </p:cNvPr>
          <p:cNvSpPr>
            <a:spLocks noGrp="1"/>
          </p:cNvSpPr>
          <p:nvPr>
            <p:ph type="title"/>
          </p:nvPr>
        </p:nvSpPr>
        <p:spPr>
          <a:xfrm>
            <a:off x="2849562" y="156238"/>
            <a:ext cx="6424440" cy="1038381"/>
          </a:xfrm>
        </p:spPr>
        <p:txBody>
          <a:bodyPr>
            <a:normAutofit fontScale="90000"/>
          </a:bodyPr>
          <a:lstStyle/>
          <a:p>
            <a:pPr>
              <a:lnSpc>
                <a:spcPct val="90000"/>
              </a:lnSpc>
            </a:pPr>
            <a:r>
              <a:rPr lang="en-ZA" sz="2800" b="1" dirty="0">
                <a:latin typeface="Arial Black" panose="020B0A04020102020204" pitchFamily="34" charset="0"/>
              </a:rPr>
              <a:t>Enterprise Risk Management process Cont..</a:t>
            </a:r>
            <a:br>
              <a:rPr lang="en-ZA" sz="2800" b="0" i="0" dirty="0">
                <a:effectLst/>
                <a:highlight>
                  <a:srgbClr val="FFFFFF"/>
                </a:highlight>
                <a:latin typeface="Knowledge2017"/>
              </a:rPr>
            </a:br>
            <a:endParaRPr lang="en-ZA" sz="2800" b="1" dirty="0">
              <a:latin typeface="Arial Black" panose="020B0A04020102020204" pitchFamily="34" charset="0"/>
            </a:endParaRPr>
          </a:p>
        </p:txBody>
      </p:sp>
      <p:pic>
        <p:nvPicPr>
          <p:cNvPr id="20" name="Picture 19" descr="Magnifying glass showing decling performance">
            <a:extLst>
              <a:ext uri="{FF2B5EF4-FFF2-40B4-BE49-F238E27FC236}">
                <a16:creationId xmlns:a16="http://schemas.microsoft.com/office/drawing/2014/main" id="{F23B5BBC-D78F-A26C-400F-E926742A46CB}"/>
              </a:ext>
            </a:extLst>
          </p:cNvPr>
          <p:cNvPicPr>
            <a:picLocks noChangeAspect="1"/>
          </p:cNvPicPr>
          <p:nvPr/>
        </p:nvPicPr>
        <p:blipFill rotWithShape="1">
          <a:blip r:embed="rId2"/>
          <a:srcRect l="24802" t="141" r="48663"/>
          <a:stretch/>
        </p:blipFill>
        <p:spPr>
          <a:xfrm>
            <a:off x="20" y="10"/>
            <a:ext cx="2734036" cy="6867719"/>
          </a:xfrm>
          <a:custGeom>
            <a:avLst/>
            <a:gdLst/>
            <a:ahLst/>
            <a:cxnLst/>
            <a:rect l="l" t="t" r="r" b="b"/>
            <a:pathLst>
              <a:path w="2734056" h="6858000">
                <a:moveTo>
                  <a:pt x="0" y="0"/>
                </a:moveTo>
                <a:lnTo>
                  <a:pt x="1674254" y="0"/>
                </a:lnTo>
                <a:lnTo>
                  <a:pt x="2734056" y="6850199"/>
                </a:lnTo>
                <a:lnTo>
                  <a:pt x="2734056" y="6858000"/>
                </a:lnTo>
                <a:lnTo>
                  <a:pt x="461457" y="6858000"/>
                </a:lnTo>
                <a:lnTo>
                  <a:pt x="0" y="4134118"/>
                </a:lnTo>
                <a:close/>
              </a:path>
            </a:pathLst>
          </a:custGeom>
        </p:spPr>
      </p:pic>
      <p:sp>
        <p:nvSpPr>
          <p:cNvPr id="26" name="Isosceles Triangle 25">
            <a:extLst>
              <a:ext uri="{FF2B5EF4-FFF2-40B4-BE49-F238E27FC236}">
                <a16:creationId xmlns:a16="http://schemas.microsoft.com/office/drawing/2014/main" id="{EB6743CF-E74B-4A3C-A785-599069DB89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1"/>
            <a:ext cx="476655"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7" name="Content Placeholder 2">
            <a:extLst>
              <a:ext uri="{FF2B5EF4-FFF2-40B4-BE49-F238E27FC236}">
                <a16:creationId xmlns:a16="http://schemas.microsoft.com/office/drawing/2014/main" id="{2CE6ABBB-3FF1-B2FA-ADFF-63D7D142AD90}"/>
              </a:ext>
            </a:extLst>
          </p:cNvPr>
          <p:cNvSpPr>
            <a:spLocks noGrp="1"/>
          </p:cNvSpPr>
          <p:nvPr>
            <p:ph idx="1"/>
          </p:nvPr>
        </p:nvSpPr>
        <p:spPr>
          <a:xfrm>
            <a:off x="2849562" y="1061885"/>
            <a:ext cx="6736890" cy="4979478"/>
          </a:xfrm>
        </p:spPr>
        <p:txBody>
          <a:bodyPr>
            <a:normAutofit lnSpcReduction="10000"/>
          </a:bodyPr>
          <a:lstStyle/>
          <a:p>
            <a:pPr marL="0" indent="0" algn="just">
              <a:lnSpc>
                <a:spcPct val="90000"/>
              </a:lnSpc>
              <a:buNone/>
            </a:pPr>
            <a:r>
              <a:rPr lang="en-GB" sz="1600" b="1" dirty="0">
                <a:highlight>
                  <a:srgbClr val="FFFFFF"/>
                </a:highlight>
                <a:latin typeface="Calibri" panose="020F0502020204030204" pitchFamily="34" charset="0"/>
                <a:ea typeface="Calibri" panose="020F0502020204030204" pitchFamily="34" charset="0"/>
                <a:cs typeface="Calibri" panose="020F0502020204030204" pitchFamily="34" charset="0"/>
              </a:rPr>
              <a:t>6. Controlling activities</a:t>
            </a:r>
          </a:p>
          <a:p>
            <a:pPr marL="0" indent="0" algn="just">
              <a:lnSpc>
                <a:spcPct val="90000"/>
              </a:lnSpc>
              <a:buNone/>
            </a:pPr>
            <a:r>
              <a:rPr lang="en-GB" sz="1600" dirty="0">
                <a:highlight>
                  <a:srgbClr val="FFFFFF"/>
                </a:highlight>
                <a:latin typeface="Calibri" panose="020F0502020204030204" pitchFamily="34" charset="0"/>
                <a:ea typeface="Calibri" panose="020F0502020204030204" pitchFamily="34" charset="0"/>
                <a:cs typeface="Calibri" panose="020F0502020204030204" pitchFamily="34" charset="0"/>
              </a:rPr>
              <a:t>Also known as internal controls, these activities involve implementing policies and procedures to mitigate the identified risks and monitoring their effectiveness. Control activities can be classified as preventative (preventing or mitigating a risk event) or detective (recognizing the risk event and responding appropriately).</a:t>
            </a:r>
          </a:p>
          <a:p>
            <a:pPr marL="0" indent="0" algn="just">
              <a:lnSpc>
                <a:spcPct val="90000"/>
              </a:lnSpc>
              <a:buNone/>
            </a:pPr>
            <a:r>
              <a:rPr lang="en-GB" sz="1600" b="1" dirty="0">
                <a:highlight>
                  <a:srgbClr val="FFFFFF"/>
                </a:highlight>
                <a:latin typeface="Calibri" panose="020F0502020204030204" pitchFamily="34" charset="0"/>
                <a:ea typeface="Calibri" panose="020F0502020204030204" pitchFamily="34" charset="0"/>
                <a:cs typeface="Calibri" panose="020F0502020204030204" pitchFamily="34" charset="0"/>
              </a:rPr>
              <a:t>7. Monitoring risk activity</a:t>
            </a:r>
          </a:p>
          <a:p>
            <a:pPr marL="0" indent="0" algn="just">
              <a:lnSpc>
                <a:spcPct val="90000"/>
              </a:lnSpc>
              <a:buNone/>
            </a:pPr>
            <a:r>
              <a:rPr lang="en-GB" sz="1600" dirty="0">
                <a:highlight>
                  <a:srgbClr val="FFFFFF"/>
                </a:highlight>
                <a:latin typeface="Calibri" panose="020F0502020204030204" pitchFamily="34" charset="0"/>
                <a:ea typeface="Calibri" panose="020F0502020204030204" pitchFamily="34" charset="0"/>
                <a:cs typeface="Calibri" panose="020F0502020204030204" pitchFamily="34" charset="0"/>
              </a:rPr>
              <a:t>This involves continuously monitoring the organization’s risk management processes and controls and making adjustments as needed. A company may wish to contract with an external consultant to evaluate its risk management practices. Whether the monitoring is conducted externally or internally, it should determine how well the ERM process is working, and whether the company is leaving itself vulnerable to any risk despite the processes and policies in place.</a:t>
            </a:r>
          </a:p>
          <a:p>
            <a:pPr marL="0" indent="0" algn="just">
              <a:lnSpc>
                <a:spcPct val="90000"/>
              </a:lnSpc>
              <a:buNone/>
            </a:pPr>
            <a:r>
              <a:rPr lang="en-GB" sz="1600" b="1" dirty="0">
                <a:highlight>
                  <a:srgbClr val="FFFFFF"/>
                </a:highlight>
                <a:latin typeface="Calibri" panose="020F0502020204030204" pitchFamily="34" charset="0"/>
                <a:ea typeface="Calibri" panose="020F0502020204030204" pitchFamily="34" charset="0"/>
                <a:cs typeface="Calibri" panose="020F0502020204030204" pitchFamily="34" charset="0"/>
              </a:rPr>
              <a:t>8. Communicating information</a:t>
            </a:r>
          </a:p>
          <a:p>
            <a:pPr marL="0" indent="0" algn="just">
              <a:lnSpc>
                <a:spcPct val="90000"/>
              </a:lnSpc>
              <a:buNone/>
            </a:pPr>
            <a:r>
              <a:rPr lang="en-GB" sz="1600" dirty="0">
                <a:highlight>
                  <a:srgbClr val="FFFFFF"/>
                </a:highlight>
                <a:latin typeface="Calibri" panose="020F0502020204030204" pitchFamily="34" charset="0"/>
                <a:ea typeface="Calibri" panose="020F0502020204030204" pitchFamily="34" charset="0"/>
                <a:cs typeface="Calibri" panose="020F0502020204030204" pitchFamily="34" charset="0"/>
              </a:rPr>
              <a:t>This step ensures that the organization’s risk management processes and results are communicated to stakeholders. Those within the business overseeing its ERM initiative should gather data and design metrics regarding the company’s risks and how they’re being managed. Sharing this information with senior management and affected employees can ensure their involvement in any needed mitigation.</a:t>
            </a:r>
          </a:p>
          <a:p>
            <a:pPr marL="0" indent="0">
              <a:lnSpc>
                <a:spcPct val="90000"/>
              </a:lnSpc>
              <a:buNone/>
            </a:pPr>
            <a:endParaRPr lang="en-ZA" sz="1100"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72106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9D1ED-2FB8-96D6-CFC8-12510C11BC1B}"/>
              </a:ext>
            </a:extLst>
          </p:cNvPr>
          <p:cNvSpPr>
            <a:spLocks noGrp="1"/>
          </p:cNvSpPr>
          <p:nvPr>
            <p:ph type="title"/>
          </p:nvPr>
        </p:nvSpPr>
        <p:spPr>
          <a:xfrm>
            <a:off x="783306" y="324465"/>
            <a:ext cx="8596668" cy="1320800"/>
          </a:xfrm>
        </p:spPr>
        <p:txBody>
          <a:bodyPr/>
          <a:lstStyle/>
          <a:p>
            <a:pPr algn="ctr"/>
            <a:r>
              <a:rPr lang="en-ZA" b="1" dirty="0">
                <a:solidFill>
                  <a:srgbClr val="7030A0"/>
                </a:solidFill>
                <a:latin typeface="Arial Black" panose="020B0A04020102020204" pitchFamily="34" charset="0"/>
              </a:rPr>
              <a:t>Risk Management Processes Demonstration</a:t>
            </a:r>
          </a:p>
        </p:txBody>
      </p:sp>
      <p:pic>
        <p:nvPicPr>
          <p:cNvPr id="4" name="Picture 3" descr="A diagram of risk management&#10;&#10;Description automatically generated">
            <a:extLst>
              <a:ext uri="{FF2B5EF4-FFF2-40B4-BE49-F238E27FC236}">
                <a16:creationId xmlns:a16="http://schemas.microsoft.com/office/drawing/2014/main" id="{59EEEB79-801B-A892-E0FA-AD7CBB5043EE}"/>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283110" y="1914525"/>
            <a:ext cx="8096864" cy="4619010"/>
          </a:xfrm>
          <a:prstGeom prst="rect">
            <a:avLst/>
          </a:prstGeom>
        </p:spPr>
      </p:pic>
      <p:sp>
        <p:nvSpPr>
          <p:cNvPr id="5" name="TextBox 4">
            <a:extLst>
              <a:ext uri="{FF2B5EF4-FFF2-40B4-BE49-F238E27FC236}">
                <a16:creationId xmlns:a16="http://schemas.microsoft.com/office/drawing/2014/main" id="{C42D8549-7B4D-13B8-36AC-19830F91701F}"/>
              </a:ext>
            </a:extLst>
          </p:cNvPr>
          <p:cNvSpPr txBox="1"/>
          <p:nvPr/>
        </p:nvSpPr>
        <p:spPr>
          <a:xfrm>
            <a:off x="4191000" y="4943475"/>
            <a:ext cx="3810000" cy="230832"/>
          </a:xfrm>
          <a:prstGeom prst="rect">
            <a:avLst/>
          </a:prstGeom>
          <a:noFill/>
        </p:spPr>
        <p:txBody>
          <a:bodyPr wrap="square" rtlCol="0">
            <a:spAutoFit/>
          </a:bodyPr>
          <a:lstStyle/>
          <a:p>
            <a:r>
              <a:rPr lang="en-ZA" sz="900">
                <a:hlinkClick r:id="rId3" tooltip="https://www.frontiersin.org/articles/10.3389/fpubh.2023.1070182/full"/>
              </a:rPr>
              <a:t>This Photo</a:t>
            </a:r>
            <a:r>
              <a:rPr lang="en-ZA" sz="900"/>
              <a:t> by Unknown Author is licensed under </a:t>
            </a:r>
            <a:r>
              <a:rPr lang="en-ZA" sz="900">
                <a:hlinkClick r:id="rId4" tooltip="https://creativecommons.org/licenses/by/3.0/"/>
              </a:rPr>
              <a:t>CC BY</a:t>
            </a:r>
            <a:endParaRPr lang="en-ZA" sz="900"/>
          </a:p>
        </p:txBody>
      </p:sp>
    </p:spTree>
    <p:extLst>
      <p:ext uri="{BB962C8B-B14F-4D97-AF65-F5344CB8AC3E}">
        <p14:creationId xmlns:p14="http://schemas.microsoft.com/office/powerpoint/2010/main" val="1330288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0F3723-628F-0582-910C-EE0645E0FBBB}"/>
              </a:ext>
            </a:extLst>
          </p:cNvPr>
          <p:cNvSpPr>
            <a:spLocks noGrp="1"/>
          </p:cNvSpPr>
          <p:nvPr>
            <p:ph type="title"/>
          </p:nvPr>
        </p:nvSpPr>
        <p:spPr>
          <a:xfrm>
            <a:off x="1286933" y="609600"/>
            <a:ext cx="10197494" cy="1099457"/>
          </a:xfrm>
        </p:spPr>
        <p:txBody>
          <a:bodyPr>
            <a:normAutofit/>
          </a:bodyPr>
          <a:lstStyle/>
          <a:p>
            <a:pPr>
              <a:lnSpc>
                <a:spcPct val="90000"/>
              </a:lnSpc>
            </a:pPr>
            <a:r>
              <a:rPr lang="en-GB" sz="2500" b="1" dirty="0">
                <a:solidFill>
                  <a:srgbClr val="7030A0"/>
                </a:solidFill>
                <a:latin typeface="Arial Black" panose="020B0A04020102020204" pitchFamily="34" charset="0"/>
              </a:rPr>
              <a:t>What are the benefits of enterprise risk management?</a:t>
            </a:r>
            <a:br>
              <a:rPr lang="en-GB" sz="2500" b="0" i="0" dirty="0">
                <a:effectLst/>
                <a:highlight>
                  <a:srgbClr val="FFFFFF"/>
                </a:highlight>
                <a:latin typeface="Knowledge2017"/>
              </a:rPr>
            </a:br>
            <a:endParaRPr lang="en-ZA" sz="2500" b="1" dirty="0">
              <a:latin typeface="Arial Black" panose="020B0A04020102020204" pitchFamily="34" charset="0"/>
            </a:endParaRPr>
          </a:p>
        </p:txBody>
      </p:sp>
      <p:sp>
        <p:nvSpPr>
          <p:cNvPr id="20" name="Isosceles Triangle 19">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2" name="Isosceles Triangle 21">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graphicFrame>
        <p:nvGraphicFramePr>
          <p:cNvPr id="14" name="Content Placeholder 2">
            <a:extLst>
              <a:ext uri="{FF2B5EF4-FFF2-40B4-BE49-F238E27FC236}">
                <a16:creationId xmlns:a16="http://schemas.microsoft.com/office/drawing/2014/main" id="{3CE09670-1E60-6F06-5196-0727EFF497E7}"/>
              </a:ext>
            </a:extLst>
          </p:cNvPr>
          <p:cNvGraphicFramePr>
            <a:graphicFrameLocks noGrp="1"/>
          </p:cNvGraphicFramePr>
          <p:nvPr>
            <p:ph idx="1"/>
            <p:extLst>
              <p:ext uri="{D42A27DB-BD31-4B8C-83A1-F6EECF244321}">
                <p14:modId xmlns:p14="http://schemas.microsoft.com/office/powerpoint/2010/main" val="1286265067"/>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2431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F3723-628F-0582-910C-EE0645E0FBBB}"/>
              </a:ext>
            </a:extLst>
          </p:cNvPr>
          <p:cNvSpPr>
            <a:spLocks noGrp="1"/>
          </p:cNvSpPr>
          <p:nvPr>
            <p:ph type="title"/>
          </p:nvPr>
        </p:nvSpPr>
        <p:spPr>
          <a:xfrm>
            <a:off x="2920180" y="444755"/>
            <a:ext cx="5978314" cy="1251309"/>
          </a:xfrm>
        </p:spPr>
        <p:txBody>
          <a:bodyPr>
            <a:normAutofit/>
          </a:bodyPr>
          <a:lstStyle/>
          <a:p>
            <a:pPr algn="ctr"/>
            <a:r>
              <a:rPr lang="en-GB" sz="2800" b="1" dirty="0">
                <a:solidFill>
                  <a:srgbClr val="7030A0"/>
                </a:solidFill>
                <a:latin typeface="Arial Black" panose="020B0A04020102020204" pitchFamily="34" charset="0"/>
              </a:rPr>
              <a:t>Conclusion</a:t>
            </a:r>
            <a:endParaRPr lang="en-ZA" sz="2800" b="1" dirty="0">
              <a:solidFill>
                <a:srgbClr val="7030A0"/>
              </a:solidFill>
              <a:latin typeface="Arial Black" panose="020B0A04020102020204" pitchFamily="34" charset="0"/>
            </a:endParaRPr>
          </a:p>
        </p:txBody>
      </p:sp>
      <p:sp>
        <p:nvSpPr>
          <p:cNvPr id="66" name="Isosceles Triangle 65">
            <a:extLst>
              <a:ext uri="{FF2B5EF4-FFF2-40B4-BE49-F238E27FC236}">
                <a16:creationId xmlns:a16="http://schemas.microsoft.com/office/drawing/2014/main" id="{518E5A25-92C5-4F27-8E26-0AAAB0CDC8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191846"/>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graphicFrame>
        <p:nvGraphicFramePr>
          <p:cNvPr id="68" name="Content Placeholder 2">
            <a:extLst>
              <a:ext uri="{FF2B5EF4-FFF2-40B4-BE49-F238E27FC236}">
                <a16:creationId xmlns:a16="http://schemas.microsoft.com/office/drawing/2014/main" id="{80F9260D-6147-3D16-9134-D843D39709E8}"/>
              </a:ext>
            </a:extLst>
          </p:cNvPr>
          <p:cNvGraphicFramePr>
            <a:graphicFrameLocks noGrp="1"/>
          </p:cNvGraphicFramePr>
          <p:nvPr>
            <p:ph idx="1"/>
            <p:extLst>
              <p:ext uri="{D42A27DB-BD31-4B8C-83A1-F6EECF244321}">
                <p14:modId xmlns:p14="http://schemas.microsoft.com/office/powerpoint/2010/main" val="2710668958"/>
              </p:ext>
            </p:extLst>
          </p:nvPr>
        </p:nvGraphicFramePr>
        <p:xfrm>
          <a:off x="1068288" y="2386873"/>
          <a:ext cx="9152343" cy="42162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 logo with a purple and green design&#10;&#10;Description automatically generated">
            <a:extLst>
              <a:ext uri="{FF2B5EF4-FFF2-40B4-BE49-F238E27FC236}">
                <a16:creationId xmlns:a16="http://schemas.microsoft.com/office/drawing/2014/main" id="{DF095CE4-6B58-C24C-8F6E-F5CE61256A9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0"/>
            <a:ext cx="2136578" cy="1548581"/>
          </a:xfrm>
          <a:prstGeom prst="rect">
            <a:avLst/>
          </a:prstGeom>
        </p:spPr>
      </p:pic>
    </p:spTree>
    <p:extLst>
      <p:ext uri="{BB962C8B-B14F-4D97-AF65-F5344CB8AC3E}">
        <p14:creationId xmlns:p14="http://schemas.microsoft.com/office/powerpoint/2010/main" val="1413166274"/>
      </p:ext>
    </p:extLst>
  </p:cSld>
  <p:clrMapOvr>
    <a:masterClrMapping/>
  </p:clrMapOvr>
</p:sld>
</file>

<file path=ppt/theme/theme1.xml><?xml version="1.0" encoding="utf-8"?>
<a:theme xmlns:a="http://schemas.openxmlformats.org/drawingml/2006/main" name="Facet">
  <a:themeElements>
    <a:clrScheme name="Custom 2">
      <a:dk1>
        <a:sysClr val="windowText" lastClr="000000"/>
      </a:dk1>
      <a:lt1>
        <a:sysClr val="window" lastClr="FFFFFF"/>
      </a:lt1>
      <a:dk2>
        <a:srgbClr val="0E2841"/>
      </a:dk2>
      <a:lt2>
        <a:srgbClr val="E8E8E8"/>
      </a:lt2>
      <a:accent1>
        <a:srgbClr val="7030A0"/>
      </a:accent1>
      <a:accent2>
        <a:srgbClr val="92D050"/>
      </a:accent2>
      <a:accent3>
        <a:srgbClr val="215E99"/>
      </a:accent3>
      <a:accent4>
        <a:srgbClr val="D76DCC"/>
      </a:accent4>
      <a:accent5>
        <a:srgbClr val="A02B93"/>
      </a:accent5>
      <a:accent6>
        <a:srgbClr val="7030A0"/>
      </a:accent6>
      <a:hlink>
        <a:srgbClr val="467886"/>
      </a:hlink>
      <a:folHlink>
        <a:srgbClr val="96607D"/>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945</TotalTime>
  <Words>920</Words>
  <Application>Microsoft Office PowerPoint</Application>
  <PresentationFormat>Widescreen</PresentationFormat>
  <Paragraphs>37</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Arial Black</vt:lpstr>
      <vt:lpstr>Calibri</vt:lpstr>
      <vt:lpstr>Knowledge2017</vt:lpstr>
      <vt:lpstr>Trebuchet MS</vt:lpstr>
      <vt:lpstr>Wingdings 3</vt:lpstr>
      <vt:lpstr>Facet</vt:lpstr>
      <vt:lpstr>THOUGHT LEADERSHIP</vt:lpstr>
      <vt:lpstr>Overview</vt:lpstr>
      <vt:lpstr>Enterprise Risk Management process  </vt:lpstr>
      <vt:lpstr>Enterprise Risk Management process  </vt:lpstr>
      <vt:lpstr>Enterprise Risk Management process Cont.. </vt:lpstr>
      <vt:lpstr>Risk Management Processes Demonstration</vt:lpstr>
      <vt:lpstr>What are the benefits of enterprise risk management? </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THOUGHT LEADERSHIP</dc:title>
  <dc:creator>Tamlyn Camhee</dc:creator>
  <cp:lastModifiedBy>E5349</cp:lastModifiedBy>
  <cp:revision>35</cp:revision>
  <dcterms:created xsi:type="dcterms:W3CDTF">2022-08-15T11:42:33Z</dcterms:created>
  <dcterms:modified xsi:type="dcterms:W3CDTF">2024-07-11T09:22:22Z</dcterms:modified>
</cp:coreProperties>
</file>