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8B14AA-8902-4B2B-8AC6-1428CA1F4B4A}"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34A16B6-9887-4A15-8189-8B75D6590FE6}">
      <dgm:prSet/>
      <dgm:spPr/>
      <dgm:t>
        <a:bodyPr/>
        <a:lstStyle/>
        <a:p>
          <a:r>
            <a:rPr lang="en-ZA" b="1"/>
            <a:t>Compliance</a:t>
          </a:r>
          <a:r>
            <a:rPr lang="en-ZA"/>
            <a:t>: The Board should regularly monitor compliance with laws and other rules, codes and standards. The responsibility for compliance with laws and regulations is usually that of operating or line management.</a:t>
          </a:r>
          <a:endParaRPr lang="en-US"/>
        </a:p>
      </dgm:t>
    </dgm:pt>
    <dgm:pt modelId="{19BA7AB3-79C4-4726-A0D6-A95FACAF39AA}" type="parTrans" cxnId="{22AB4450-EAD3-4FE8-BA42-4C5098039351}">
      <dgm:prSet/>
      <dgm:spPr/>
      <dgm:t>
        <a:bodyPr/>
        <a:lstStyle/>
        <a:p>
          <a:endParaRPr lang="en-US"/>
        </a:p>
      </dgm:t>
    </dgm:pt>
    <dgm:pt modelId="{26587310-36B0-48DD-825E-D56999A4B499}" type="sibTrans" cxnId="{22AB4450-EAD3-4FE8-BA42-4C5098039351}">
      <dgm:prSet/>
      <dgm:spPr/>
      <dgm:t>
        <a:bodyPr/>
        <a:lstStyle/>
        <a:p>
          <a:endParaRPr lang="en-US"/>
        </a:p>
      </dgm:t>
    </dgm:pt>
    <dgm:pt modelId="{51E0866C-DAF4-4248-9E94-607263647074}">
      <dgm:prSet/>
      <dgm:spPr/>
      <dgm:t>
        <a:bodyPr/>
        <a:lstStyle/>
        <a:p>
          <a:r>
            <a:rPr lang="en-ZA"/>
            <a:t>King IV emphasises this in its principle 13 , that  </a:t>
          </a:r>
          <a:r>
            <a:rPr lang="en-ZA" i="1"/>
            <a:t>the Board should delegate to management the implementation and execution of effective compliance management</a:t>
          </a:r>
          <a:r>
            <a:rPr lang="en-ZA"/>
            <a:t>. </a:t>
          </a:r>
          <a:endParaRPr lang="en-US"/>
        </a:p>
      </dgm:t>
    </dgm:pt>
    <dgm:pt modelId="{CDEAC1F1-2BA2-4FC3-8392-8B09B2803A75}" type="parTrans" cxnId="{FB4F570E-34BF-4C1A-B86C-A6F58E01BE82}">
      <dgm:prSet/>
      <dgm:spPr/>
      <dgm:t>
        <a:bodyPr/>
        <a:lstStyle/>
        <a:p>
          <a:endParaRPr lang="en-US"/>
        </a:p>
      </dgm:t>
    </dgm:pt>
    <dgm:pt modelId="{B87771B5-E275-4ED3-800D-74F04BE3CD60}" type="sibTrans" cxnId="{FB4F570E-34BF-4C1A-B86C-A6F58E01BE82}">
      <dgm:prSet/>
      <dgm:spPr/>
      <dgm:t>
        <a:bodyPr/>
        <a:lstStyle/>
        <a:p>
          <a:endParaRPr lang="en-US"/>
        </a:p>
      </dgm:t>
    </dgm:pt>
    <dgm:pt modelId="{45E8FBFD-2743-4E8A-9701-D5C4F37862DE}">
      <dgm:prSet/>
      <dgm:spPr/>
      <dgm:t>
        <a:bodyPr/>
        <a:lstStyle/>
        <a:p>
          <a:r>
            <a:rPr lang="en-ZA"/>
            <a:t>Some monitoring activities are closely linked operations while others may be the responsibility of internal audit or compliance officers. </a:t>
          </a:r>
          <a:endParaRPr lang="en-US"/>
        </a:p>
      </dgm:t>
    </dgm:pt>
    <dgm:pt modelId="{3A887ECF-0756-49BA-877E-92ECFAC25856}" type="parTrans" cxnId="{A6E45E63-BD05-4F7F-9544-C8335C95543C}">
      <dgm:prSet/>
      <dgm:spPr/>
      <dgm:t>
        <a:bodyPr/>
        <a:lstStyle/>
        <a:p>
          <a:endParaRPr lang="en-US"/>
        </a:p>
      </dgm:t>
    </dgm:pt>
    <dgm:pt modelId="{177E9DD6-067A-43BA-A33C-3E6298637EFB}" type="sibTrans" cxnId="{A6E45E63-BD05-4F7F-9544-C8335C95543C}">
      <dgm:prSet/>
      <dgm:spPr/>
      <dgm:t>
        <a:bodyPr/>
        <a:lstStyle/>
        <a:p>
          <a:endParaRPr lang="en-US"/>
        </a:p>
      </dgm:t>
    </dgm:pt>
    <dgm:pt modelId="{8183D5D0-1BE2-498D-8392-3C63AFB2D6BF}" type="pres">
      <dgm:prSet presAssocID="{568B14AA-8902-4B2B-8AC6-1428CA1F4B4A}" presName="linear" presStyleCnt="0">
        <dgm:presLayoutVars>
          <dgm:animLvl val="lvl"/>
          <dgm:resizeHandles val="exact"/>
        </dgm:presLayoutVars>
      </dgm:prSet>
      <dgm:spPr/>
    </dgm:pt>
    <dgm:pt modelId="{6111BECD-987C-4760-ABCB-26EF09A3F78F}" type="pres">
      <dgm:prSet presAssocID="{734A16B6-9887-4A15-8189-8B75D6590FE6}" presName="parentText" presStyleLbl="node1" presStyleIdx="0" presStyleCnt="3">
        <dgm:presLayoutVars>
          <dgm:chMax val="0"/>
          <dgm:bulletEnabled val="1"/>
        </dgm:presLayoutVars>
      </dgm:prSet>
      <dgm:spPr/>
    </dgm:pt>
    <dgm:pt modelId="{89FCDD9A-0235-4C48-8011-857FDBE7F3A3}" type="pres">
      <dgm:prSet presAssocID="{26587310-36B0-48DD-825E-D56999A4B499}" presName="spacer" presStyleCnt="0"/>
      <dgm:spPr/>
    </dgm:pt>
    <dgm:pt modelId="{7A62DE0B-EEB8-4FAD-9647-8BE2095CB793}" type="pres">
      <dgm:prSet presAssocID="{51E0866C-DAF4-4248-9E94-607263647074}" presName="parentText" presStyleLbl="node1" presStyleIdx="1" presStyleCnt="3">
        <dgm:presLayoutVars>
          <dgm:chMax val="0"/>
          <dgm:bulletEnabled val="1"/>
        </dgm:presLayoutVars>
      </dgm:prSet>
      <dgm:spPr/>
    </dgm:pt>
    <dgm:pt modelId="{41DAF9CA-2AAA-4030-A3C2-425E6B159757}" type="pres">
      <dgm:prSet presAssocID="{B87771B5-E275-4ED3-800D-74F04BE3CD60}" presName="spacer" presStyleCnt="0"/>
      <dgm:spPr/>
    </dgm:pt>
    <dgm:pt modelId="{A8525FDE-BE15-4F56-8ECC-BC060CCEB661}" type="pres">
      <dgm:prSet presAssocID="{45E8FBFD-2743-4E8A-9701-D5C4F37862DE}" presName="parentText" presStyleLbl="node1" presStyleIdx="2" presStyleCnt="3">
        <dgm:presLayoutVars>
          <dgm:chMax val="0"/>
          <dgm:bulletEnabled val="1"/>
        </dgm:presLayoutVars>
      </dgm:prSet>
      <dgm:spPr/>
    </dgm:pt>
  </dgm:ptLst>
  <dgm:cxnLst>
    <dgm:cxn modelId="{FB4F570E-34BF-4C1A-B86C-A6F58E01BE82}" srcId="{568B14AA-8902-4B2B-8AC6-1428CA1F4B4A}" destId="{51E0866C-DAF4-4248-9E94-607263647074}" srcOrd="1" destOrd="0" parTransId="{CDEAC1F1-2BA2-4FC3-8392-8B09B2803A75}" sibTransId="{B87771B5-E275-4ED3-800D-74F04BE3CD60}"/>
    <dgm:cxn modelId="{A6C7975F-0375-43E3-8F4E-3F83FC56767D}" type="presOf" srcId="{568B14AA-8902-4B2B-8AC6-1428CA1F4B4A}" destId="{8183D5D0-1BE2-498D-8392-3C63AFB2D6BF}" srcOrd="0" destOrd="0" presId="urn:microsoft.com/office/officeart/2005/8/layout/vList2"/>
    <dgm:cxn modelId="{A6E45E63-BD05-4F7F-9544-C8335C95543C}" srcId="{568B14AA-8902-4B2B-8AC6-1428CA1F4B4A}" destId="{45E8FBFD-2743-4E8A-9701-D5C4F37862DE}" srcOrd="2" destOrd="0" parTransId="{3A887ECF-0756-49BA-877E-92ECFAC25856}" sibTransId="{177E9DD6-067A-43BA-A33C-3E6298637EFB}"/>
    <dgm:cxn modelId="{22AB4450-EAD3-4FE8-BA42-4C5098039351}" srcId="{568B14AA-8902-4B2B-8AC6-1428CA1F4B4A}" destId="{734A16B6-9887-4A15-8189-8B75D6590FE6}" srcOrd="0" destOrd="0" parTransId="{19BA7AB3-79C4-4726-A0D6-A95FACAF39AA}" sibTransId="{26587310-36B0-48DD-825E-D56999A4B499}"/>
    <dgm:cxn modelId="{81699755-845E-4683-99A0-F3E1F5217365}" type="presOf" srcId="{45E8FBFD-2743-4E8A-9701-D5C4F37862DE}" destId="{A8525FDE-BE15-4F56-8ECC-BC060CCEB661}" srcOrd="0" destOrd="0" presId="urn:microsoft.com/office/officeart/2005/8/layout/vList2"/>
    <dgm:cxn modelId="{D6A1A1A4-FC62-4F23-9330-68439194C6F1}" type="presOf" srcId="{51E0866C-DAF4-4248-9E94-607263647074}" destId="{7A62DE0B-EEB8-4FAD-9647-8BE2095CB793}" srcOrd="0" destOrd="0" presId="urn:microsoft.com/office/officeart/2005/8/layout/vList2"/>
    <dgm:cxn modelId="{73DA83D5-DA59-458B-9FFB-90938E5CD51F}" type="presOf" srcId="{734A16B6-9887-4A15-8189-8B75D6590FE6}" destId="{6111BECD-987C-4760-ABCB-26EF09A3F78F}" srcOrd="0" destOrd="0" presId="urn:microsoft.com/office/officeart/2005/8/layout/vList2"/>
    <dgm:cxn modelId="{24AFBDAD-8A18-42BB-88F2-0C467E5E9C7B}" type="presParOf" srcId="{8183D5D0-1BE2-498D-8392-3C63AFB2D6BF}" destId="{6111BECD-987C-4760-ABCB-26EF09A3F78F}" srcOrd="0" destOrd="0" presId="urn:microsoft.com/office/officeart/2005/8/layout/vList2"/>
    <dgm:cxn modelId="{DC8E6EF4-4FF8-4919-97CC-CAC4864130F4}" type="presParOf" srcId="{8183D5D0-1BE2-498D-8392-3C63AFB2D6BF}" destId="{89FCDD9A-0235-4C48-8011-857FDBE7F3A3}" srcOrd="1" destOrd="0" presId="urn:microsoft.com/office/officeart/2005/8/layout/vList2"/>
    <dgm:cxn modelId="{88A525BD-BA54-4A7E-8356-430260825BBB}" type="presParOf" srcId="{8183D5D0-1BE2-498D-8392-3C63AFB2D6BF}" destId="{7A62DE0B-EEB8-4FAD-9647-8BE2095CB793}" srcOrd="2" destOrd="0" presId="urn:microsoft.com/office/officeart/2005/8/layout/vList2"/>
    <dgm:cxn modelId="{344A31E6-57C8-4756-B137-473DEBC09CC6}" type="presParOf" srcId="{8183D5D0-1BE2-498D-8392-3C63AFB2D6BF}" destId="{41DAF9CA-2AAA-4030-A3C2-425E6B159757}" srcOrd="3" destOrd="0" presId="urn:microsoft.com/office/officeart/2005/8/layout/vList2"/>
    <dgm:cxn modelId="{A30A385F-32D4-464E-BFE9-BB69506E6031}" type="presParOf" srcId="{8183D5D0-1BE2-498D-8392-3C63AFB2D6BF}" destId="{A8525FDE-BE15-4F56-8ECC-BC060CCEB66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1BECD-987C-4760-ABCB-26EF09A3F78F}">
      <dsp:nvSpPr>
        <dsp:cNvPr id="0" name=""/>
        <dsp:cNvSpPr/>
      </dsp:nvSpPr>
      <dsp:spPr>
        <a:xfrm>
          <a:off x="0" y="34230"/>
          <a:ext cx="6628804" cy="160056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ZA" sz="1900" b="1" kern="1200"/>
            <a:t>Compliance</a:t>
          </a:r>
          <a:r>
            <a:rPr lang="en-ZA" sz="1900" kern="1200"/>
            <a:t>: The Board should regularly monitor compliance with laws and other rules, codes and standards. The responsibility for compliance with laws and regulations is usually that of operating or line management.</a:t>
          </a:r>
          <a:endParaRPr lang="en-US" sz="1900" kern="1200"/>
        </a:p>
      </dsp:txBody>
      <dsp:txXfrm>
        <a:off x="78133" y="112363"/>
        <a:ext cx="6472538" cy="1444294"/>
      </dsp:txXfrm>
    </dsp:sp>
    <dsp:sp modelId="{7A62DE0B-EEB8-4FAD-9647-8BE2095CB793}">
      <dsp:nvSpPr>
        <dsp:cNvPr id="0" name=""/>
        <dsp:cNvSpPr/>
      </dsp:nvSpPr>
      <dsp:spPr>
        <a:xfrm>
          <a:off x="0" y="1689510"/>
          <a:ext cx="6628804" cy="1600560"/>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ZA" sz="1900" kern="1200"/>
            <a:t>King IV emphasises this in its principle 13 , that  </a:t>
          </a:r>
          <a:r>
            <a:rPr lang="en-ZA" sz="1900" i="1" kern="1200"/>
            <a:t>the Board should delegate to management the implementation and execution of effective compliance management</a:t>
          </a:r>
          <a:r>
            <a:rPr lang="en-ZA" sz="1900" kern="1200"/>
            <a:t>. </a:t>
          </a:r>
          <a:endParaRPr lang="en-US" sz="1900" kern="1200"/>
        </a:p>
      </dsp:txBody>
      <dsp:txXfrm>
        <a:off x="78133" y="1767643"/>
        <a:ext cx="6472538" cy="1444294"/>
      </dsp:txXfrm>
    </dsp:sp>
    <dsp:sp modelId="{A8525FDE-BE15-4F56-8ECC-BC060CCEB661}">
      <dsp:nvSpPr>
        <dsp:cNvPr id="0" name=""/>
        <dsp:cNvSpPr/>
      </dsp:nvSpPr>
      <dsp:spPr>
        <a:xfrm>
          <a:off x="0" y="3344790"/>
          <a:ext cx="6628804" cy="160056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ZA" sz="1900" kern="1200"/>
            <a:t>Some monitoring activities are closely linked operations while others may be the responsibility of internal audit or compliance officers. </a:t>
          </a:r>
          <a:endParaRPr lang="en-US" sz="1900" kern="1200"/>
        </a:p>
      </dsp:txBody>
      <dsp:txXfrm>
        <a:off x="78133" y="3422923"/>
        <a:ext cx="6472538" cy="14442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91009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2404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0406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0823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143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124788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63660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426463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58447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069453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70469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19570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7918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97045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98351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2024/04/26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188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4E9D25-EBC4-4951-9D3A-A288ADFC8A21}" type="datetimeFigureOut">
              <a:rPr lang="en-ZA" smtClean="0"/>
              <a:t>2024/04/26</a:t>
            </a:fld>
            <a:endParaRPr lang="en-Z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7A3C59-B80D-42CC-9AB0-78A8714EF53B}" type="slidenum">
              <a:rPr lang="en-ZA" smtClean="0"/>
              <a:t>‹#›</a:t>
            </a:fld>
            <a:endParaRPr lang="en-ZA" dirty="0"/>
          </a:p>
        </p:txBody>
      </p:sp>
    </p:spTree>
    <p:extLst>
      <p:ext uri="{BB962C8B-B14F-4D97-AF65-F5344CB8AC3E}">
        <p14:creationId xmlns:p14="http://schemas.microsoft.com/office/powerpoint/2010/main" val="3803279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6"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7" name="Isosceles Triangle 16">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8"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9"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1" name="Isosceles Triangle 20">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4" name="Title 3">
            <a:extLst>
              <a:ext uri="{FF2B5EF4-FFF2-40B4-BE49-F238E27FC236}">
                <a16:creationId xmlns:a16="http://schemas.microsoft.com/office/drawing/2014/main" id="{99F7CCDC-A41C-5654-9389-5E649D5F8764}"/>
              </a:ext>
            </a:extLst>
          </p:cNvPr>
          <p:cNvSpPr>
            <a:spLocks noGrp="1"/>
          </p:cNvSpPr>
          <p:nvPr>
            <p:ph type="title"/>
          </p:nvPr>
        </p:nvSpPr>
        <p:spPr>
          <a:xfrm>
            <a:off x="6094855" y="1261331"/>
            <a:ext cx="3497565" cy="3002662"/>
          </a:xfrm>
        </p:spPr>
        <p:txBody>
          <a:bodyPr vert="horz" lIns="91440" tIns="45720" rIns="91440" bIns="45720" rtlCol="0" anchor="b">
            <a:normAutofit/>
          </a:bodyPr>
          <a:lstStyle/>
          <a:p>
            <a:r>
              <a:rPr lang="en-US" sz="4400" b="1" kern="1200" dirty="0">
                <a:solidFill>
                  <a:srgbClr val="7030A0"/>
                </a:solidFill>
              </a:rPr>
              <a:t>THOUGHT LEADERSHIP</a:t>
            </a:r>
          </a:p>
        </p:txBody>
      </p:sp>
      <p:sp>
        <p:nvSpPr>
          <p:cNvPr id="24" name="Isosceles Triangle 23">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Picture 6" descr="Company name&#10;&#10;Description automatically generated with medium confidence">
            <a:extLst>
              <a:ext uri="{FF2B5EF4-FFF2-40B4-BE49-F238E27FC236}">
                <a16:creationId xmlns:a16="http://schemas.microsoft.com/office/drawing/2014/main" id="{2A3AF6AF-D3D4-7BB7-43BD-9279A4F08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97" y="1216600"/>
            <a:ext cx="4643216" cy="4335340"/>
          </a:xfrm>
          <a:prstGeom prst="rect">
            <a:avLst/>
          </a:prstGeom>
        </p:spPr>
      </p:pic>
      <p:sp>
        <p:nvSpPr>
          <p:cNvPr id="2" name="Title 3">
            <a:extLst>
              <a:ext uri="{FF2B5EF4-FFF2-40B4-BE49-F238E27FC236}">
                <a16:creationId xmlns:a16="http://schemas.microsoft.com/office/drawing/2014/main" id="{107ABE03-1267-1491-8806-3D52767DC8CF}"/>
              </a:ext>
            </a:extLst>
          </p:cNvPr>
          <p:cNvSpPr txBox="1">
            <a:spLocks/>
          </p:cNvSpPr>
          <p:nvPr/>
        </p:nvSpPr>
        <p:spPr>
          <a:xfrm>
            <a:off x="4668123" y="3589867"/>
            <a:ext cx="5426775" cy="1166883"/>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solidFill>
                  <a:srgbClr val="7030A0"/>
                </a:solidFill>
              </a:rPr>
              <a:t>GOVERNANCE RISK &amp; COMPLIANCE</a:t>
            </a:r>
          </a:p>
        </p:txBody>
      </p:sp>
    </p:spTree>
    <p:extLst>
      <p:ext uri="{BB962C8B-B14F-4D97-AF65-F5344CB8AC3E}">
        <p14:creationId xmlns:p14="http://schemas.microsoft.com/office/powerpoint/2010/main" val="34642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1988575" y="403122"/>
            <a:ext cx="8214850" cy="1320800"/>
          </a:xfrm>
        </p:spPr>
        <p:txBody>
          <a:bodyPr>
            <a:normAutofit/>
          </a:bodyPr>
          <a:lstStyle/>
          <a:p>
            <a:r>
              <a:rPr lang="en-ZA" sz="2800" b="1" dirty="0">
                <a:latin typeface="Arial Black" panose="020B0A04020102020204" pitchFamily="34" charset="0"/>
              </a:rPr>
              <a:t>GOVERNANCE, RISK &amp; COMPLIANCE</a:t>
            </a:r>
          </a:p>
        </p:txBody>
      </p:sp>
      <p:pic>
        <p:nvPicPr>
          <p:cNvPr id="62" name="Picture 61" descr="Magnifying glass showing decling performance">
            <a:extLst>
              <a:ext uri="{FF2B5EF4-FFF2-40B4-BE49-F238E27FC236}">
                <a16:creationId xmlns:a16="http://schemas.microsoft.com/office/drawing/2014/main" id="{2E8C852B-7777-8763-43EE-DDBEDA129B72}"/>
              </a:ext>
            </a:extLst>
          </p:cNvPr>
          <p:cNvPicPr>
            <a:picLocks noChangeAspect="1"/>
          </p:cNvPicPr>
          <p:nvPr/>
        </p:nvPicPr>
        <p:blipFill rotWithShape="1">
          <a:blip r:embed="rId2">
            <a:duotone>
              <a:prstClr val="black"/>
              <a:schemeClr val="tx2">
                <a:tint val="45000"/>
                <a:satMod val="400000"/>
              </a:schemeClr>
            </a:duotone>
          </a:blip>
          <a:srcRect l="21448" r="52012" b="1"/>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66" name="Isosceles Triangle 65">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535324" y="1253306"/>
            <a:ext cx="6487955" cy="3880773"/>
          </a:xfrm>
        </p:spPr>
        <p:txBody>
          <a:bodyPr>
            <a:normAutofit/>
          </a:bodyPr>
          <a:lstStyle/>
          <a:p>
            <a:pPr marL="0" indent="0" algn="just">
              <a:buNone/>
            </a:pPr>
            <a:r>
              <a:rPr lang="en-ZA" b="1" dirty="0">
                <a:latin typeface="Arial" panose="020B0604020202020204" pitchFamily="34" charset="0"/>
                <a:ea typeface="Calibri" panose="020F0502020204030204" pitchFamily="34" charset="0"/>
                <a:cs typeface="Arial" panose="020B0604020202020204" pitchFamily="34" charset="0"/>
              </a:rPr>
              <a:t>G</a:t>
            </a:r>
            <a:r>
              <a:rPr lang="en-ZA" b="1" dirty="0">
                <a:effectLst/>
                <a:latin typeface="Arial" panose="020B0604020202020204" pitchFamily="34" charset="0"/>
                <a:ea typeface="Calibri" panose="020F0502020204030204" pitchFamily="34" charset="0"/>
                <a:cs typeface="Arial" panose="020B0604020202020204" pitchFamily="34" charset="0"/>
              </a:rPr>
              <a:t>overnance, Risk and Compliance</a:t>
            </a:r>
            <a:r>
              <a:rPr lang="en-ZA" dirty="0">
                <a:effectLst/>
                <a:latin typeface="Arial" panose="020B0604020202020204" pitchFamily="34" charset="0"/>
                <a:ea typeface="Calibri" panose="020F0502020204030204" pitchFamily="34" charset="0"/>
                <a:cs typeface="Arial" panose="020B0604020202020204" pitchFamily="34" charset="0"/>
              </a:rPr>
              <a:t> may be defined as a set of processes and procedures put in place to help organizations achieve business objectives, address uncertainty, and act with integrity.</a:t>
            </a:r>
            <a:endParaRPr lang="en-ZA"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en-ZA" dirty="0">
                <a:effectLst/>
                <a:latin typeface="Arial" panose="020B0604020202020204" pitchFamily="34" charset="0"/>
                <a:ea typeface="Calibri" panose="020F0502020204030204" pitchFamily="34" charset="0"/>
                <a:cs typeface="Arial" panose="020B0604020202020204" pitchFamily="34" charset="0"/>
              </a:rPr>
              <a:t> Furthermore , It is important in the business environment because as businesses increasingly grow, </a:t>
            </a:r>
            <a:r>
              <a:rPr lang="en-GB" b="0" i="0" dirty="0">
                <a:effectLst/>
                <a:latin typeface="Arial" panose="020B0604020202020204" pitchFamily="34" charset="0"/>
                <a:cs typeface="Arial" panose="020B0604020202020204" pitchFamily="34" charset="0"/>
              </a:rPr>
              <a:t>they need a way to effectively identify and manage key activities in the organization. </a:t>
            </a:r>
          </a:p>
          <a:p>
            <a:pPr marL="0" indent="0" algn="just">
              <a:buNone/>
            </a:pPr>
            <a:r>
              <a:rPr lang="en-GB" b="0" i="0" dirty="0">
                <a:effectLst/>
                <a:latin typeface="Arial" panose="020B0604020202020204" pitchFamily="34" charset="0"/>
                <a:cs typeface="Arial" panose="020B0604020202020204" pitchFamily="34" charset="0"/>
              </a:rPr>
              <a:t>GRC helps companies tackle the  issues of corporate governance, enterprise risk management, and adequate corporate compliance regulations.</a:t>
            </a:r>
          </a:p>
        </p:txBody>
      </p:sp>
      <p:pic>
        <p:nvPicPr>
          <p:cNvPr id="3" name="Picture 2" descr="Company name&#10;&#10;Description automatically generated with medium confidence">
            <a:extLst>
              <a:ext uri="{FF2B5EF4-FFF2-40B4-BE49-F238E27FC236}">
                <a16:creationId xmlns:a16="http://schemas.microsoft.com/office/drawing/2014/main" id="{895BF559-5B3F-47DB-80D3-B8B99B47E7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18097" y="5600553"/>
            <a:ext cx="2373903" cy="1275735"/>
          </a:xfrm>
          <a:prstGeom prst="rect">
            <a:avLst/>
          </a:prstGeom>
        </p:spPr>
      </p:pic>
    </p:spTree>
    <p:extLst>
      <p:ext uri="{BB962C8B-B14F-4D97-AF65-F5344CB8AC3E}">
        <p14:creationId xmlns:p14="http://schemas.microsoft.com/office/powerpoint/2010/main" val="114440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5442174" y="419894"/>
            <a:ext cx="3598587" cy="1320800"/>
          </a:xfrm>
        </p:spPr>
        <p:txBody>
          <a:bodyPr>
            <a:normAutofit/>
          </a:bodyPr>
          <a:lstStyle/>
          <a:p>
            <a:pPr>
              <a:lnSpc>
                <a:spcPct val="90000"/>
              </a:lnSpc>
            </a:pPr>
            <a:r>
              <a:rPr lang="en-ZA" sz="2800" b="1" dirty="0">
                <a:latin typeface="Arial Black" panose="020B0A04020102020204" pitchFamily="34" charset="0"/>
              </a:rPr>
              <a:t>GOVERNANCE, RISK &amp; COMPLIANCE</a:t>
            </a: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5017834" y="2160589"/>
            <a:ext cx="5084811" cy="3880773"/>
          </a:xfrm>
        </p:spPr>
        <p:txBody>
          <a:bodyPr>
            <a:normAutofit/>
          </a:bodyPr>
          <a:lstStyle/>
          <a:p>
            <a:pPr marL="0" indent="0" algn="just">
              <a:buNone/>
            </a:pPr>
            <a:r>
              <a:rPr lang="en-ZA" dirty="0">
                <a:latin typeface="Arial" panose="020B0604020202020204" pitchFamily="34" charset="0"/>
                <a:ea typeface="Times New Roman" panose="02020603050405020304" pitchFamily="18" charset="0"/>
                <a:cs typeface="Arial" panose="020B0604020202020204" pitchFamily="34" charset="0"/>
              </a:rPr>
              <a:t>The key elements of governance are supervising or monitoring management processes and ensuring accounting ability of management to shareholders and other stakeholders. </a:t>
            </a:r>
          </a:p>
          <a:p>
            <a:pPr marL="0" indent="0" algn="just">
              <a:buNone/>
            </a:pPr>
            <a:r>
              <a:rPr lang="en-ZA" dirty="0">
                <a:latin typeface="Arial" panose="020B0604020202020204" pitchFamily="34" charset="0"/>
                <a:ea typeface="Times New Roman" panose="02020603050405020304" pitchFamily="18" charset="0"/>
                <a:cs typeface="Arial" panose="020B0604020202020204" pitchFamily="34" charset="0"/>
              </a:rPr>
              <a:t>King IV builds on the above themes, and it defines corporate governance as the exercise of ethical and effective leadership by the Board, towards the achievement of the governance outcomes such as , ethical culture, good performance , effective control and legitimacy.</a:t>
            </a:r>
          </a:p>
        </p:txBody>
      </p:sp>
      <p:pic>
        <p:nvPicPr>
          <p:cNvPr id="68" name="Picture 67" descr="Graph on document with pen">
            <a:extLst>
              <a:ext uri="{FF2B5EF4-FFF2-40B4-BE49-F238E27FC236}">
                <a16:creationId xmlns:a16="http://schemas.microsoft.com/office/drawing/2014/main" id="{B6EEF702-AEFC-0D03-0D75-37D4B44E3EC5}"/>
              </a:ext>
            </a:extLst>
          </p:cNvPr>
          <p:cNvPicPr>
            <a:picLocks noChangeAspect="1"/>
          </p:cNvPicPr>
          <p:nvPr/>
        </p:nvPicPr>
        <p:blipFill rotWithShape="1">
          <a:blip r:embed="rId2"/>
          <a:srcRect l="30606" r="16883"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69" name="Isosceles Triangle 6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Tree>
    <p:extLst>
      <p:ext uri="{BB962C8B-B14F-4D97-AF65-F5344CB8AC3E}">
        <p14:creationId xmlns:p14="http://schemas.microsoft.com/office/powerpoint/2010/main" val="140313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4630994" y="0"/>
            <a:ext cx="3082413" cy="1320800"/>
          </a:xfrm>
        </p:spPr>
        <p:txBody>
          <a:bodyPr>
            <a:normAutofit/>
          </a:bodyPr>
          <a:lstStyle/>
          <a:p>
            <a:pPr>
              <a:lnSpc>
                <a:spcPct val="90000"/>
              </a:lnSpc>
            </a:pPr>
            <a:r>
              <a:rPr lang="en-ZA" sz="2800" b="1" dirty="0">
                <a:latin typeface="Arial Black" panose="020B0A04020102020204" pitchFamily="34" charset="0"/>
              </a:rPr>
              <a:t>GOVERNANCERISK &amp; COMPLIANCE</a:t>
            </a: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4336026" y="1320800"/>
            <a:ext cx="5456903" cy="5071527"/>
          </a:xfrm>
        </p:spPr>
        <p:txBody>
          <a:bodyPr>
            <a:normAutofit/>
          </a:bodyPr>
          <a:lstStyle/>
          <a:p>
            <a:pPr marL="0" indent="0" algn="just">
              <a:lnSpc>
                <a:spcPct val="90000"/>
              </a:lnSpc>
              <a:buNone/>
            </a:pPr>
            <a:r>
              <a:rPr lang="en-ZA" sz="1700" dirty="0">
                <a:effectLst/>
                <a:latin typeface="Arial" panose="020B0604020202020204" pitchFamily="34" charset="0"/>
                <a:ea typeface="Times New Roman" panose="02020603050405020304" pitchFamily="18" charset="0"/>
                <a:cs typeface="Arial" panose="020B0604020202020204" pitchFamily="34" charset="0"/>
              </a:rPr>
              <a:t>Enterprise </a:t>
            </a:r>
            <a:r>
              <a:rPr lang="en-ZA" sz="1700" b="1" dirty="0">
                <a:effectLst/>
                <a:latin typeface="Arial" panose="020B0604020202020204" pitchFamily="34" charset="0"/>
                <a:ea typeface="Times New Roman" panose="02020603050405020304" pitchFamily="18" charset="0"/>
                <a:cs typeface="Arial" panose="020B0604020202020204" pitchFamily="34" charset="0"/>
              </a:rPr>
              <a:t>risk management </a:t>
            </a:r>
            <a:r>
              <a:rPr lang="en-ZA" sz="1700" dirty="0">
                <a:effectLst/>
                <a:latin typeface="Arial" panose="020B0604020202020204" pitchFamily="34" charset="0"/>
                <a:ea typeface="Times New Roman" panose="02020603050405020304" pitchFamily="18" charset="0"/>
                <a:cs typeface="Arial" panose="020B0604020202020204" pitchFamily="34" charset="0"/>
              </a:rPr>
              <a:t>is a process, effected by the entity’s Board of directors, management, and other personnel , applied in strategy setting and across the enterprise, designed to identify potential events that may affect the entity and manage to be within the risk appetite, to provide reasonable assurance regarding the achievement of objectives.</a:t>
            </a:r>
          </a:p>
          <a:p>
            <a:pPr marL="0" indent="0" algn="just">
              <a:lnSpc>
                <a:spcPct val="90000"/>
              </a:lnSpc>
              <a:buNone/>
            </a:pPr>
            <a:r>
              <a:rPr lang="en-ZA" sz="1700" dirty="0">
                <a:effectLst/>
                <a:latin typeface="Arial" panose="020B0604020202020204" pitchFamily="34" charset="0"/>
                <a:ea typeface="Times New Roman" panose="02020603050405020304" pitchFamily="18" charset="0"/>
                <a:cs typeface="Arial" panose="020B0604020202020204" pitchFamily="34" charset="0"/>
              </a:rPr>
              <a:t> It is essential that the management of organisations take full responsibility in identifying, assessing and managing risks , and that a culture of risk management be embedded in the organisation.</a:t>
            </a:r>
          </a:p>
          <a:p>
            <a:pPr marL="0" indent="0" algn="just">
              <a:lnSpc>
                <a:spcPct val="90000"/>
              </a:lnSpc>
              <a:buNone/>
            </a:pPr>
            <a:r>
              <a:rPr lang="en-ZA" sz="1700" dirty="0">
                <a:latin typeface="Arial" panose="020B0604020202020204" pitchFamily="34" charset="0"/>
                <a:ea typeface="Times New Roman" panose="02020603050405020304" pitchFamily="18" charset="0"/>
                <a:cs typeface="Arial" panose="020B0604020202020204" pitchFamily="34" charset="0"/>
              </a:rPr>
              <a:t>Corporate Governance codes have an expectation that an organisation wide approach will be adapted to the management of risks. Because of the prevalence of high-profile corporate failures, investors and stakeholders do not want to be caught unaware. There is an expectation that internal control will be based on a thorough and properly structured process of risk management.</a:t>
            </a:r>
            <a:endParaRPr lang="en-ZA" sz="170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90000"/>
              </a:lnSpc>
              <a:buNone/>
            </a:pPr>
            <a:endParaRPr lang="en-ZA" sz="1700" b="1"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3" name="Picture 2" descr="Company name&#10;&#10;Description automatically generated with medium confidence">
            <a:extLst>
              <a:ext uri="{FF2B5EF4-FFF2-40B4-BE49-F238E27FC236}">
                <a16:creationId xmlns:a16="http://schemas.microsoft.com/office/drawing/2014/main" id="{D8A1A666-7740-3E25-6ED0-D2D458750A6B}"/>
              </a:ext>
            </a:extLst>
          </p:cNvPr>
          <p:cNvPicPr>
            <a:picLocks noChangeAspect="1"/>
          </p:cNvPicPr>
          <p:nvPr/>
        </p:nvPicPr>
        <p:blipFill rotWithShape="1">
          <a:blip r:embed="rId2">
            <a:extLst>
              <a:ext uri="{28A0092B-C50C-407E-A947-70E740481C1C}">
                <a14:useLocalDpi xmlns:a14="http://schemas.microsoft.com/office/drawing/2010/main" val="0"/>
              </a:ext>
            </a:extLst>
          </a:blip>
          <a:srcRect r="21332" b="-1"/>
          <a:stretch/>
        </p:blipFill>
        <p:spPr>
          <a:xfrm>
            <a:off x="20" y="-1"/>
            <a:ext cx="4630974"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70" name="Isosceles Triangle 6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Tree>
    <p:extLst>
      <p:ext uri="{BB962C8B-B14F-4D97-AF65-F5344CB8AC3E}">
        <p14:creationId xmlns:p14="http://schemas.microsoft.com/office/powerpoint/2010/main" val="4254029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652481" y="1382486"/>
            <a:ext cx="3547581" cy="4093028"/>
          </a:xfrm>
        </p:spPr>
        <p:txBody>
          <a:bodyPr anchor="ctr">
            <a:normAutofit/>
          </a:bodyPr>
          <a:lstStyle/>
          <a:p>
            <a:r>
              <a:rPr lang="en-ZA" sz="3100" b="1">
                <a:latin typeface="Arial Black" panose="020B0A04020102020204" pitchFamily="34" charset="0"/>
              </a:rPr>
              <a:t>GOVERNANCE, RISK &amp; COMPLIANCE</a:t>
            </a:r>
          </a:p>
        </p:txBody>
      </p:sp>
      <p:grpSp>
        <p:nvGrpSpPr>
          <p:cNvPr id="77" name="Group 76">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78" name="Straight Connector 77">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79" name="Straight Connector 78">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80"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2" name="Isosceles Triangle 81">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3"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4"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5"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6" name="Isosceles Triangle 85">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88" name="Rectangle 87">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1" name="Content Placeholder 2">
            <a:extLst>
              <a:ext uri="{FF2B5EF4-FFF2-40B4-BE49-F238E27FC236}">
                <a16:creationId xmlns:a16="http://schemas.microsoft.com/office/drawing/2014/main" id="{7ECA3155-8051-43A5-EAD0-3A6C4DA11DA2}"/>
              </a:ext>
            </a:extLst>
          </p:cNvPr>
          <p:cNvGraphicFramePr>
            <a:graphicFrameLocks noGrp="1"/>
          </p:cNvGraphicFramePr>
          <p:nvPr>
            <p:ph idx="1"/>
            <p:extLst>
              <p:ext uri="{D42A27DB-BD31-4B8C-83A1-F6EECF244321}">
                <p14:modId xmlns:p14="http://schemas.microsoft.com/office/powerpoint/2010/main" val="553694637"/>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Company name&#10;&#10;Description automatically generated with medium confidence">
            <a:extLst>
              <a:ext uri="{FF2B5EF4-FFF2-40B4-BE49-F238E27FC236}">
                <a16:creationId xmlns:a16="http://schemas.microsoft.com/office/drawing/2014/main" id="{5A472A5B-1557-02BA-B36F-B40944A58B3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619" y="0"/>
            <a:ext cx="3216708" cy="2072290"/>
          </a:xfrm>
          <a:prstGeom prst="rect">
            <a:avLst/>
          </a:prstGeom>
        </p:spPr>
      </p:pic>
    </p:spTree>
    <p:extLst>
      <p:ext uri="{BB962C8B-B14F-4D97-AF65-F5344CB8AC3E}">
        <p14:creationId xmlns:p14="http://schemas.microsoft.com/office/powerpoint/2010/main" val="728457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927294" y="233623"/>
            <a:ext cx="7538883" cy="659068"/>
          </a:xfrm>
        </p:spPr>
        <p:txBody>
          <a:bodyPr>
            <a:normAutofit/>
          </a:bodyPr>
          <a:lstStyle/>
          <a:p>
            <a:r>
              <a:rPr lang="en-ZA" sz="2800" b="1" dirty="0">
                <a:latin typeface="Arial Black" panose="020B0A04020102020204" pitchFamily="34" charset="0"/>
              </a:rPr>
              <a:t>GOVERNANCE, RISK &amp; COMPLIANCE</a:t>
            </a:r>
          </a:p>
        </p:txBody>
      </p:sp>
      <p:sp>
        <p:nvSpPr>
          <p:cNvPr id="66" name="Isosceles Triangle 65">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1222718" y="1822681"/>
            <a:ext cx="7405088" cy="3880773"/>
          </a:xfrm>
        </p:spPr>
        <p:txBody>
          <a:bodyPr>
            <a:normAutofit/>
          </a:bodyPr>
          <a:lstStyle/>
          <a:p>
            <a:pPr marL="0" indent="0" algn="just">
              <a:buNone/>
            </a:pPr>
            <a:r>
              <a:rPr lang="en-GB" b="1" i="0" dirty="0">
                <a:solidFill>
                  <a:srgbClr val="222222"/>
                </a:solidFill>
                <a:effectLst/>
                <a:highlight>
                  <a:srgbClr val="FFFFFF"/>
                </a:highlight>
                <a:latin typeface="Arial" panose="020B0604020202020204" pitchFamily="34" charset="0"/>
              </a:rPr>
              <a:t>Governance, Risk, and Compliance (GRC) </a:t>
            </a:r>
            <a:r>
              <a:rPr lang="en-GB" b="0" i="0" dirty="0">
                <a:solidFill>
                  <a:srgbClr val="222222"/>
                </a:solidFill>
                <a:effectLst/>
                <a:highlight>
                  <a:srgbClr val="FFFFFF"/>
                </a:highlight>
                <a:latin typeface="Arial" panose="020B0604020202020204" pitchFamily="34" charset="0"/>
              </a:rPr>
              <a:t>in South Africa are crucial aspects of business operations, especially considering the country's diverse regulatory landscape and unique socio-economic challenges. </a:t>
            </a:r>
          </a:p>
          <a:p>
            <a:pPr marL="0" indent="0" algn="just">
              <a:buNone/>
            </a:pPr>
            <a:r>
              <a:rPr lang="en-GB" b="0" i="0" dirty="0">
                <a:solidFill>
                  <a:srgbClr val="222222"/>
                </a:solidFill>
                <a:effectLst/>
                <a:highlight>
                  <a:srgbClr val="FFFFFF"/>
                </a:highlight>
                <a:latin typeface="Arial" panose="020B0604020202020204" pitchFamily="34" charset="0"/>
              </a:rPr>
              <a:t>The South African government, along with various industry bodies, plays a significant role in setting and enforcing standards related to governance, risk management, and compliance across different sectors. This includes addressing issues such as corruption, financial transparency, data privacy, and environmental regulations. </a:t>
            </a:r>
          </a:p>
          <a:p>
            <a:pPr marL="0" indent="0" algn="just">
              <a:buNone/>
            </a:pPr>
            <a:r>
              <a:rPr lang="en-GB" b="0" i="0" dirty="0">
                <a:solidFill>
                  <a:srgbClr val="222222"/>
                </a:solidFill>
                <a:effectLst/>
                <a:highlight>
                  <a:srgbClr val="FFFFFF"/>
                </a:highlight>
                <a:latin typeface="Arial" panose="020B0604020202020204" pitchFamily="34" charset="0"/>
              </a:rPr>
              <a:t>Additionally, companies operating in South Africa often face specific risks related to political instability, crime, and socioeconomic disparities, further emphasizing the importance of robust GRC practices.</a:t>
            </a:r>
            <a:endParaRPr lang="en-GB" b="0" i="0" dirty="0">
              <a:effectLst/>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049F1B23-56F9-C381-FEA1-E98450191337}"/>
              </a:ext>
            </a:extLst>
          </p:cNvPr>
          <p:cNvSpPr txBox="1">
            <a:spLocks/>
          </p:cNvSpPr>
          <p:nvPr/>
        </p:nvSpPr>
        <p:spPr>
          <a:xfrm>
            <a:off x="1222718" y="1191846"/>
            <a:ext cx="2482462" cy="65906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Font typeface="Wingdings 3" charset="2"/>
              <a:buNone/>
            </a:pPr>
            <a:r>
              <a:rPr lang="en-GB" b="1" dirty="0">
                <a:solidFill>
                  <a:schemeClr val="tx1"/>
                </a:solidFill>
                <a:highlight>
                  <a:srgbClr val="FFFFFF"/>
                </a:highlight>
                <a:latin typeface="Arial" panose="020B0604020202020204" pitchFamily="34" charset="0"/>
                <a:cs typeface="Arial" panose="020B0604020202020204" pitchFamily="34" charset="0"/>
              </a:rPr>
              <a:t>IN CONCLUSION</a:t>
            </a:r>
            <a:endParaRPr lang="en-GB"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31662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547</TotalTime>
  <Words>530</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Trebuchet MS</vt:lpstr>
      <vt:lpstr>Wingdings 3</vt:lpstr>
      <vt:lpstr>Facet</vt:lpstr>
      <vt:lpstr>THOUGHT LEADERSHIP</vt:lpstr>
      <vt:lpstr>GOVERNANCE, RISK &amp; COMPLIANCE</vt:lpstr>
      <vt:lpstr>GOVERNANCE, RISK &amp; COMPLIANCE</vt:lpstr>
      <vt:lpstr>GOVERNANCERISK &amp; COMPLIANCE</vt:lpstr>
      <vt:lpstr>GOVERNANCE, RISK &amp; COMPLIANCE</vt:lpstr>
      <vt:lpstr>GOVERNANCE, RISK &amp; COMPLIANCE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LEADERSHIP</dc:title>
  <dc:creator>Tamlyn Camhee</dc:creator>
  <cp:lastModifiedBy>E5349</cp:lastModifiedBy>
  <cp:revision>18</cp:revision>
  <dcterms:created xsi:type="dcterms:W3CDTF">2022-08-15T11:42:33Z</dcterms:created>
  <dcterms:modified xsi:type="dcterms:W3CDTF">2024-04-26T12:36:07Z</dcterms:modified>
</cp:coreProperties>
</file>