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2" r:id="rId4"/>
    <p:sldId id="257" r:id="rId5"/>
    <p:sldId id="263" r:id="rId6"/>
    <p:sldId id="264" r:id="rId7"/>
    <p:sldId id="265"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5" d="100"/>
          <a:sy n="65"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4E3D7C-7E19-4F14-B397-ADC80F5A6CBF}"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07BBAF0-24B7-46B5-ABDA-9A8E976E64A8}">
      <dgm:prSet custT="1"/>
      <dgm:spPr/>
      <dgm:t>
        <a:bodyPr/>
        <a:lstStyle/>
        <a:p>
          <a:r>
            <a:rPr lang="en-ZA" sz="1600" b="1"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Customer Experience Enhancement</a:t>
          </a:r>
          <a:r>
            <a:rPr lang="en-ZA" sz="1800" b="1" kern="1200" dirty="0"/>
            <a:t>:</a:t>
          </a:r>
          <a:endParaRPr lang="en-US" sz="1800" kern="1200" dirty="0"/>
        </a:p>
      </dgm:t>
    </dgm:pt>
    <dgm:pt modelId="{44A7731B-13F0-4A05-AC50-470EBA807D18}" type="parTrans" cxnId="{177597CF-F456-4558-ACF1-9200646FD69C}">
      <dgm:prSet/>
      <dgm:spPr/>
      <dgm:t>
        <a:bodyPr/>
        <a:lstStyle/>
        <a:p>
          <a:endParaRPr lang="en-US"/>
        </a:p>
      </dgm:t>
    </dgm:pt>
    <dgm:pt modelId="{B7006200-2576-4E28-8528-EF60349FB636}" type="sibTrans" cxnId="{177597CF-F456-4558-ACF1-9200646FD69C}">
      <dgm:prSet/>
      <dgm:spPr/>
      <dgm:t>
        <a:bodyPr/>
        <a:lstStyle/>
        <a:p>
          <a:endParaRPr lang="en-US"/>
        </a:p>
      </dgm:t>
    </dgm:pt>
    <dgm:pt modelId="{506C5139-E60E-4F1F-A220-F31F0AE6BAFC}">
      <dgm:prSet custT="1"/>
      <dgm:spPr/>
      <dgm:t>
        <a:bodyPr/>
        <a:lstStyle/>
        <a:p>
          <a:r>
            <a:rPr lang="en-ZA" sz="1600" b="1" i="1" dirty="0">
              <a:latin typeface="Arial" panose="020B0604020202020204" pitchFamily="34" charset="0"/>
              <a:cs typeface="Arial" panose="020B0604020202020204" pitchFamily="34" charset="0"/>
            </a:rPr>
            <a:t>Personalization</a:t>
          </a:r>
          <a:r>
            <a:rPr lang="en-ZA" sz="1600" dirty="0">
              <a:latin typeface="Arial" panose="020B0604020202020204" pitchFamily="34" charset="0"/>
              <a:cs typeface="Arial" panose="020B0604020202020204" pitchFamily="34" charset="0"/>
            </a:rPr>
            <a:t>: AI algorithms can analyse customer behaviour to provide personalized experiences, leading to higher customer satisfaction and loyalty</a:t>
          </a:r>
          <a:r>
            <a:rPr lang="en-ZA" sz="1100" dirty="0"/>
            <a:t>.</a:t>
          </a:r>
          <a:endParaRPr lang="en-US" sz="1100" dirty="0"/>
        </a:p>
      </dgm:t>
    </dgm:pt>
    <dgm:pt modelId="{CA7B9103-9DF6-43E0-B7FA-4578047A8891}" type="parTrans" cxnId="{A8CFB047-74D7-4674-989B-F13723384302}">
      <dgm:prSet/>
      <dgm:spPr/>
      <dgm:t>
        <a:bodyPr/>
        <a:lstStyle/>
        <a:p>
          <a:endParaRPr lang="en-US"/>
        </a:p>
      </dgm:t>
    </dgm:pt>
    <dgm:pt modelId="{560B4722-2709-49CF-A602-58500B2C0842}" type="sibTrans" cxnId="{A8CFB047-74D7-4674-989B-F13723384302}">
      <dgm:prSet/>
      <dgm:spPr/>
      <dgm:t>
        <a:bodyPr/>
        <a:lstStyle/>
        <a:p>
          <a:endParaRPr lang="en-US"/>
        </a:p>
      </dgm:t>
    </dgm:pt>
    <dgm:pt modelId="{89835497-6B43-4D48-9BFE-E82E4F5C779F}">
      <dgm:prSet custT="1"/>
      <dgm:spPr/>
      <dgm:t>
        <a:bodyPr/>
        <a:lstStyle/>
        <a:p>
          <a:r>
            <a:rPr lang="en-ZA" sz="1600" i="1" kern="1200" dirty="0">
              <a:latin typeface="Arial" panose="020B0604020202020204" pitchFamily="34" charset="0"/>
              <a:cs typeface="Arial" panose="020B0604020202020204" pitchFamily="34" charset="0"/>
            </a:rPr>
            <a:t>Example:  </a:t>
          </a:r>
          <a:r>
            <a:rPr lang="en-ZA" sz="16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 study by Accenture found that 91% of customers are more likely to shop with brands that recognize, remember, and provide them with relevant offers and recommendations</a:t>
          </a:r>
          <a:r>
            <a:rPr lang="en-ZA"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t>
          </a:r>
          <a:endParaRPr lang="en-US"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endParaRPr>
        </a:p>
      </dgm:t>
    </dgm:pt>
    <dgm:pt modelId="{70926F61-1415-4877-B090-BFDDF536D4DD}" type="parTrans" cxnId="{3BE3ACEE-BD58-4229-8A96-929E6ECA2874}">
      <dgm:prSet/>
      <dgm:spPr/>
      <dgm:t>
        <a:bodyPr/>
        <a:lstStyle/>
        <a:p>
          <a:endParaRPr lang="en-US"/>
        </a:p>
      </dgm:t>
    </dgm:pt>
    <dgm:pt modelId="{1C0C219A-8FF2-4F5A-85D2-B2232B2EAABD}" type="sibTrans" cxnId="{3BE3ACEE-BD58-4229-8A96-929E6ECA2874}">
      <dgm:prSet/>
      <dgm:spPr/>
      <dgm:t>
        <a:bodyPr/>
        <a:lstStyle/>
        <a:p>
          <a:endParaRPr lang="en-US"/>
        </a:p>
      </dgm:t>
    </dgm:pt>
    <dgm:pt modelId="{DFE07D00-5FC1-47F4-8D69-3AF4B30016DE}">
      <dgm:prSet/>
      <dgm:spPr/>
      <dgm:t>
        <a:bodyPr/>
        <a:lstStyle/>
        <a:p>
          <a:endParaRPr lang="en-ZA"/>
        </a:p>
      </dgm:t>
    </dgm:pt>
    <dgm:pt modelId="{13D40427-268F-460F-89BF-B917DD018600}" type="parTrans" cxnId="{583ED8CD-9055-4610-AFBF-24568616F25E}">
      <dgm:prSet/>
      <dgm:spPr/>
      <dgm:t>
        <a:bodyPr/>
        <a:lstStyle/>
        <a:p>
          <a:endParaRPr lang="en-US"/>
        </a:p>
      </dgm:t>
    </dgm:pt>
    <dgm:pt modelId="{CB9B9816-965E-4707-8878-D52CC7AEC246}" type="sibTrans" cxnId="{583ED8CD-9055-4610-AFBF-24568616F25E}">
      <dgm:prSet/>
      <dgm:spPr/>
      <dgm:t>
        <a:bodyPr/>
        <a:lstStyle/>
        <a:p>
          <a:endParaRPr lang="en-US"/>
        </a:p>
      </dgm:t>
    </dgm:pt>
    <dgm:pt modelId="{2DDC3F03-7467-423F-891D-2CB131227ECD}">
      <dgm:prSet custT="1"/>
      <dgm:spPr/>
      <dgm:t>
        <a:bodyPr/>
        <a:lstStyle/>
        <a:p>
          <a:r>
            <a:rPr lang="en-ZA" sz="1600" b="1" i="1" kern="1200" dirty="0">
              <a:latin typeface="Arial" panose="020B0604020202020204" pitchFamily="34" charset="0"/>
              <a:cs typeface="Arial" panose="020B0604020202020204" pitchFamily="34" charset="0"/>
            </a:rPr>
            <a:t>Operational Savings</a:t>
          </a:r>
          <a:r>
            <a:rPr lang="en-ZA" sz="1600" kern="1200" dirty="0">
              <a:latin typeface="Arial" panose="020B0604020202020204" pitchFamily="34" charset="0"/>
              <a:cs typeface="Arial" panose="020B0604020202020204" pitchFamily="34" charset="0"/>
            </a:rPr>
            <a:t>: </a:t>
          </a:r>
          <a:r>
            <a:rPr lang="en-ZA" sz="16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AI can reduce costs through automation and optimization of business processes</a:t>
          </a:r>
          <a:r>
            <a:rPr lang="en-ZA"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t>
          </a:r>
          <a:endParaRPr lang="en-US"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endParaRPr>
        </a:p>
      </dgm:t>
    </dgm:pt>
    <dgm:pt modelId="{AAFA94D4-F9C5-4BD9-9C60-3EAC8CB119D5}" type="parTrans" cxnId="{642A3BEB-8AF2-4955-BCA6-4A3F84A4A907}">
      <dgm:prSet/>
      <dgm:spPr/>
      <dgm:t>
        <a:bodyPr/>
        <a:lstStyle/>
        <a:p>
          <a:endParaRPr lang="en-US"/>
        </a:p>
      </dgm:t>
    </dgm:pt>
    <dgm:pt modelId="{26F54DF3-746F-4CCF-86AC-72CD01825616}" type="sibTrans" cxnId="{642A3BEB-8AF2-4955-BCA6-4A3F84A4A907}">
      <dgm:prSet/>
      <dgm:spPr/>
      <dgm:t>
        <a:bodyPr/>
        <a:lstStyle/>
        <a:p>
          <a:endParaRPr lang="en-US"/>
        </a:p>
      </dgm:t>
    </dgm:pt>
    <dgm:pt modelId="{355B60A5-D507-41FC-8AC7-426837FE99AF}">
      <dgm:prSet custT="1"/>
      <dgm:spPr/>
      <dgm:t>
        <a:bodyPr/>
        <a:lstStyle/>
        <a:p>
          <a:r>
            <a:rPr lang="en-ZA" sz="1600" i="1" kern="1200" dirty="0">
              <a:latin typeface="Arial" panose="020B0604020202020204" pitchFamily="34" charset="0"/>
              <a:cs typeface="Arial" panose="020B0604020202020204" pitchFamily="34" charset="0"/>
            </a:rPr>
            <a:t>Example : </a:t>
          </a:r>
          <a:r>
            <a:rPr lang="en-ZA" sz="16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 Bain &amp; Company analysis indicates that AI tools can lead to cost reductions of up to 20% in various business functions</a:t>
          </a:r>
          <a:r>
            <a:rPr lang="en-ZA"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t>
          </a:r>
          <a:endParaRPr lang="en-US"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endParaRPr>
        </a:p>
      </dgm:t>
    </dgm:pt>
    <dgm:pt modelId="{A5C6F82A-564C-4E19-B696-613F791C7DD7}" type="parTrans" cxnId="{22C8EDDC-6B0D-44C1-930B-D5CED4DB72E6}">
      <dgm:prSet/>
      <dgm:spPr/>
      <dgm:t>
        <a:bodyPr/>
        <a:lstStyle/>
        <a:p>
          <a:endParaRPr lang="en-US"/>
        </a:p>
      </dgm:t>
    </dgm:pt>
    <dgm:pt modelId="{7CA0B776-5306-40B4-9CFD-F8489BD5921C}" type="sibTrans" cxnId="{22C8EDDC-6B0D-44C1-930B-D5CED4DB72E6}">
      <dgm:prSet/>
      <dgm:spPr/>
      <dgm:t>
        <a:bodyPr/>
        <a:lstStyle/>
        <a:p>
          <a:endParaRPr lang="en-US"/>
        </a:p>
      </dgm:t>
    </dgm:pt>
    <dgm:pt modelId="{1806DEA2-9ACF-490E-8088-58B86F405D05}" type="pres">
      <dgm:prSet presAssocID="{384E3D7C-7E19-4F14-B397-ADC80F5A6CBF}" presName="root" presStyleCnt="0">
        <dgm:presLayoutVars>
          <dgm:dir/>
          <dgm:resizeHandles val="exact"/>
        </dgm:presLayoutVars>
      </dgm:prSet>
      <dgm:spPr/>
    </dgm:pt>
    <dgm:pt modelId="{F16AA820-0429-4BCA-85BA-CC2C5F5FC447}" type="pres">
      <dgm:prSet presAssocID="{A07BBAF0-24B7-46B5-ABDA-9A8E976E64A8}" presName="compNode" presStyleCnt="0"/>
      <dgm:spPr/>
    </dgm:pt>
    <dgm:pt modelId="{E379E20E-25BD-4238-87EE-A3D3084BD672}" type="pres">
      <dgm:prSet presAssocID="{A07BBAF0-24B7-46B5-ABDA-9A8E976E64A8}" presName="iconRect" presStyleLbl="node1" presStyleIdx="0" presStyleCnt="5" custLinFactNeighborY="-3466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ll center"/>
        </a:ext>
      </dgm:extLst>
    </dgm:pt>
    <dgm:pt modelId="{F6D85925-C0E5-4E9C-9DFF-DC21E3468D99}" type="pres">
      <dgm:prSet presAssocID="{A07BBAF0-24B7-46B5-ABDA-9A8E976E64A8}" presName="spaceRect" presStyleCnt="0"/>
      <dgm:spPr/>
    </dgm:pt>
    <dgm:pt modelId="{24480962-27D2-4DCB-93C9-C739EADC96BB}" type="pres">
      <dgm:prSet presAssocID="{A07BBAF0-24B7-46B5-ABDA-9A8E976E64A8}" presName="textRect" presStyleLbl="revTx" presStyleIdx="0" presStyleCnt="5" custLinFactNeighborX="933" custLinFactNeighborY="-19108">
        <dgm:presLayoutVars>
          <dgm:chMax val="1"/>
          <dgm:chPref val="1"/>
        </dgm:presLayoutVars>
      </dgm:prSet>
      <dgm:spPr/>
    </dgm:pt>
    <dgm:pt modelId="{A7777DF0-6582-4440-9981-E8989E1758C2}" type="pres">
      <dgm:prSet presAssocID="{B7006200-2576-4E28-8528-EF60349FB636}" presName="sibTrans" presStyleCnt="0"/>
      <dgm:spPr/>
    </dgm:pt>
    <dgm:pt modelId="{375987DE-B6AE-4BAC-8B71-81FC54EA061E}" type="pres">
      <dgm:prSet presAssocID="{506C5139-E60E-4F1F-A220-F31F0AE6BAFC}" presName="compNode" presStyleCnt="0"/>
      <dgm:spPr/>
    </dgm:pt>
    <dgm:pt modelId="{276C74CE-8C81-4D57-9C8B-9EED0BEBF9E0}" type="pres">
      <dgm:prSet presAssocID="{506C5139-E60E-4F1F-A220-F31F0AE6BAF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obot"/>
        </a:ext>
      </dgm:extLst>
    </dgm:pt>
    <dgm:pt modelId="{2919C515-047B-4A68-958C-D8984D64489D}" type="pres">
      <dgm:prSet presAssocID="{506C5139-E60E-4F1F-A220-F31F0AE6BAFC}" presName="spaceRect" presStyleCnt="0"/>
      <dgm:spPr/>
    </dgm:pt>
    <dgm:pt modelId="{4B3AD4D6-681E-4B21-82A0-41BFC09ED5E1}" type="pres">
      <dgm:prSet presAssocID="{506C5139-E60E-4F1F-A220-F31F0AE6BAFC}" presName="textRect" presStyleLbl="revTx" presStyleIdx="1" presStyleCnt="5" custScaleY="153016" custLinFactNeighborX="3302" custLinFactNeighborY="29484">
        <dgm:presLayoutVars>
          <dgm:chMax val="1"/>
          <dgm:chPref val="1"/>
        </dgm:presLayoutVars>
      </dgm:prSet>
      <dgm:spPr/>
    </dgm:pt>
    <dgm:pt modelId="{3C307060-5B8A-43E9-8769-F2ADCE7931DC}" type="pres">
      <dgm:prSet presAssocID="{560B4722-2709-49CF-A602-58500B2C0842}" presName="sibTrans" presStyleCnt="0"/>
      <dgm:spPr/>
    </dgm:pt>
    <dgm:pt modelId="{D9F4ED51-BEE8-4E64-96E8-7957AC84695E}" type="pres">
      <dgm:prSet presAssocID="{89835497-6B43-4D48-9BFE-E82E4F5C779F}" presName="compNode" presStyleCnt="0"/>
      <dgm:spPr/>
    </dgm:pt>
    <dgm:pt modelId="{17E9C88D-1F64-46D7-84C6-3355AC773046}" type="pres">
      <dgm:prSet presAssocID="{89835497-6B43-4D48-9BFE-E82E4F5C779F}"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Japanese Dolls"/>
        </a:ext>
      </dgm:extLst>
    </dgm:pt>
    <dgm:pt modelId="{B90A296B-9525-46EA-A122-F4F4FEEB5890}" type="pres">
      <dgm:prSet presAssocID="{89835497-6B43-4D48-9BFE-E82E4F5C779F}" presName="spaceRect" presStyleCnt="0"/>
      <dgm:spPr/>
    </dgm:pt>
    <dgm:pt modelId="{E9565E8F-8AB5-4E65-A3E8-F399E0667B9D}" type="pres">
      <dgm:prSet presAssocID="{89835497-6B43-4D48-9BFE-E82E4F5C779F}" presName="textRect" presStyleLbl="revTx" presStyleIdx="2" presStyleCnt="5" custScaleY="148843" custLinFactNeighborX="0" custLinFactNeighborY="18274">
        <dgm:presLayoutVars>
          <dgm:chMax val="1"/>
          <dgm:chPref val="1"/>
        </dgm:presLayoutVars>
      </dgm:prSet>
      <dgm:spPr/>
    </dgm:pt>
    <dgm:pt modelId="{C5D632D2-5942-40E9-A352-CF0086639524}" type="pres">
      <dgm:prSet presAssocID="{1C0C219A-8FF2-4F5A-85D2-B2232B2EAABD}" presName="sibTrans" presStyleCnt="0"/>
      <dgm:spPr/>
    </dgm:pt>
    <dgm:pt modelId="{A7E4C9A8-EE55-4888-93F9-FE7447B3B9C5}" type="pres">
      <dgm:prSet presAssocID="{2DDC3F03-7467-423F-891D-2CB131227ECD}" presName="compNode" presStyleCnt="0"/>
      <dgm:spPr/>
    </dgm:pt>
    <dgm:pt modelId="{1C1F056C-BA88-4213-B0DF-06856DF9DF89}" type="pres">
      <dgm:prSet presAssocID="{2DDC3F03-7467-423F-891D-2CB131227ECD}" presName="iconRect" presStyleLbl="node1" presStyleIdx="3" presStyleCnt="5" custLinFactNeighborX="4148" custLinFactNeighborY="-1020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ins"/>
        </a:ext>
      </dgm:extLst>
    </dgm:pt>
    <dgm:pt modelId="{2A4BD0B0-7841-4F29-9BF3-B1927E86B93B}" type="pres">
      <dgm:prSet presAssocID="{2DDC3F03-7467-423F-891D-2CB131227ECD}" presName="spaceRect" presStyleCnt="0"/>
      <dgm:spPr/>
    </dgm:pt>
    <dgm:pt modelId="{F997135F-21A9-463D-B6B0-C8001738E03F}" type="pres">
      <dgm:prSet presAssocID="{2DDC3F03-7467-423F-891D-2CB131227ECD}" presName="textRect" presStyleLbl="revTx" presStyleIdx="3" presStyleCnt="5" custScaleY="127501">
        <dgm:presLayoutVars>
          <dgm:chMax val="1"/>
          <dgm:chPref val="1"/>
        </dgm:presLayoutVars>
      </dgm:prSet>
      <dgm:spPr/>
    </dgm:pt>
    <dgm:pt modelId="{2392BFD7-287C-4F54-84A5-A4C80972DCEB}" type="pres">
      <dgm:prSet presAssocID="{26F54DF3-746F-4CCF-86AC-72CD01825616}" presName="sibTrans" presStyleCnt="0"/>
      <dgm:spPr/>
    </dgm:pt>
    <dgm:pt modelId="{C6619821-63F4-4819-BF96-B335E44156E9}" type="pres">
      <dgm:prSet presAssocID="{355B60A5-D507-41FC-8AC7-426837FE99AF}" presName="compNode" presStyleCnt="0"/>
      <dgm:spPr/>
    </dgm:pt>
    <dgm:pt modelId="{06C64F57-94D8-4DCB-AA42-C3821442B705}" type="pres">
      <dgm:prSet presAssocID="{355B60A5-D507-41FC-8AC7-426837FE99A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Gears"/>
        </a:ext>
      </dgm:extLst>
    </dgm:pt>
    <dgm:pt modelId="{2EDA6D7F-0D6E-4F0B-8F78-43D4879D7F58}" type="pres">
      <dgm:prSet presAssocID="{355B60A5-D507-41FC-8AC7-426837FE99AF}" presName="spaceRect" presStyleCnt="0"/>
      <dgm:spPr/>
    </dgm:pt>
    <dgm:pt modelId="{16978147-73FA-465F-BC75-DA8027277173}" type="pres">
      <dgm:prSet presAssocID="{355B60A5-D507-41FC-8AC7-426837FE99AF}" presName="textRect" presStyleLbl="revTx" presStyleIdx="4" presStyleCnt="5" custScaleY="132855">
        <dgm:presLayoutVars>
          <dgm:chMax val="1"/>
          <dgm:chPref val="1"/>
        </dgm:presLayoutVars>
      </dgm:prSet>
      <dgm:spPr/>
    </dgm:pt>
  </dgm:ptLst>
  <dgm:cxnLst>
    <dgm:cxn modelId="{ABF40500-274F-4931-B9D5-A734B2F58F9B}" type="presOf" srcId="{384E3D7C-7E19-4F14-B397-ADC80F5A6CBF}" destId="{1806DEA2-9ACF-490E-8088-58B86F405D05}" srcOrd="0" destOrd="0" presId="urn:microsoft.com/office/officeart/2018/2/layout/IconLabelList"/>
    <dgm:cxn modelId="{A8CFB047-74D7-4674-989B-F13723384302}" srcId="{384E3D7C-7E19-4F14-B397-ADC80F5A6CBF}" destId="{506C5139-E60E-4F1F-A220-F31F0AE6BAFC}" srcOrd="1" destOrd="0" parTransId="{CA7B9103-9DF6-43E0-B7FA-4578047A8891}" sibTransId="{560B4722-2709-49CF-A602-58500B2C0842}"/>
    <dgm:cxn modelId="{03086068-6038-4B81-A507-78634E5D48D8}" type="presOf" srcId="{506C5139-E60E-4F1F-A220-F31F0AE6BAFC}" destId="{4B3AD4D6-681E-4B21-82A0-41BFC09ED5E1}" srcOrd="0" destOrd="0" presId="urn:microsoft.com/office/officeart/2018/2/layout/IconLabelList"/>
    <dgm:cxn modelId="{AFC16C57-5531-4E5A-B927-79951699FDB1}" type="presOf" srcId="{89835497-6B43-4D48-9BFE-E82E4F5C779F}" destId="{E9565E8F-8AB5-4E65-A3E8-F399E0667B9D}" srcOrd="0" destOrd="0" presId="urn:microsoft.com/office/officeart/2018/2/layout/IconLabelList"/>
    <dgm:cxn modelId="{5CC92B99-D547-4CB5-925A-83F2F54FDF64}" type="presOf" srcId="{2DDC3F03-7467-423F-891D-2CB131227ECD}" destId="{F997135F-21A9-463D-B6B0-C8001738E03F}" srcOrd="0" destOrd="0" presId="urn:microsoft.com/office/officeart/2018/2/layout/IconLabelList"/>
    <dgm:cxn modelId="{FFB5B09E-0FC8-4609-BDB3-A3CDE622DAB3}" type="presOf" srcId="{355B60A5-D507-41FC-8AC7-426837FE99AF}" destId="{16978147-73FA-465F-BC75-DA8027277173}" srcOrd="0" destOrd="0" presId="urn:microsoft.com/office/officeart/2018/2/layout/IconLabelList"/>
    <dgm:cxn modelId="{8DE7F1B0-E957-4F43-B009-AF52DF27E28E}" type="presOf" srcId="{A07BBAF0-24B7-46B5-ABDA-9A8E976E64A8}" destId="{24480962-27D2-4DCB-93C9-C739EADC96BB}" srcOrd="0" destOrd="0" presId="urn:microsoft.com/office/officeart/2018/2/layout/IconLabelList"/>
    <dgm:cxn modelId="{583ED8CD-9055-4610-AFBF-24568616F25E}" srcId="{89835497-6B43-4D48-9BFE-E82E4F5C779F}" destId="{DFE07D00-5FC1-47F4-8D69-3AF4B30016DE}" srcOrd="0" destOrd="0" parTransId="{13D40427-268F-460F-89BF-B917DD018600}" sibTransId="{CB9B9816-965E-4707-8878-D52CC7AEC246}"/>
    <dgm:cxn modelId="{177597CF-F456-4558-ACF1-9200646FD69C}" srcId="{384E3D7C-7E19-4F14-B397-ADC80F5A6CBF}" destId="{A07BBAF0-24B7-46B5-ABDA-9A8E976E64A8}" srcOrd="0" destOrd="0" parTransId="{44A7731B-13F0-4A05-AC50-470EBA807D18}" sibTransId="{B7006200-2576-4E28-8528-EF60349FB636}"/>
    <dgm:cxn modelId="{22C8EDDC-6B0D-44C1-930B-D5CED4DB72E6}" srcId="{384E3D7C-7E19-4F14-B397-ADC80F5A6CBF}" destId="{355B60A5-D507-41FC-8AC7-426837FE99AF}" srcOrd="4" destOrd="0" parTransId="{A5C6F82A-564C-4E19-B696-613F791C7DD7}" sibTransId="{7CA0B776-5306-40B4-9CFD-F8489BD5921C}"/>
    <dgm:cxn modelId="{642A3BEB-8AF2-4955-BCA6-4A3F84A4A907}" srcId="{384E3D7C-7E19-4F14-B397-ADC80F5A6CBF}" destId="{2DDC3F03-7467-423F-891D-2CB131227ECD}" srcOrd="3" destOrd="0" parTransId="{AAFA94D4-F9C5-4BD9-9C60-3EAC8CB119D5}" sibTransId="{26F54DF3-746F-4CCF-86AC-72CD01825616}"/>
    <dgm:cxn modelId="{3BE3ACEE-BD58-4229-8A96-929E6ECA2874}" srcId="{384E3D7C-7E19-4F14-B397-ADC80F5A6CBF}" destId="{89835497-6B43-4D48-9BFE-E82E4F5C779F}" srcOrd="2" destOrd="0" parTransId="{70926F61-1415-4877-B090-BFDDF536D4DD}" sibTransId="{1C0C219A-8FF2-4F5A-85D2-B2232B2EAABD}"/>
    <dgm:cxn modelId="{19E537FB-2188-4C5E-A227-EBD40C9E68F2}" type="presParOf" srcId="{1806DEA2-9ACF-490E-8088-58B86F405D05}" destId="{F16AA820-0429-4BCA-85BA-CC2C5F5FC447}" srcOrd="0" destOrd="0" presId="urn:microsoft.com/office/officeart/2018/2/layout/IconLabelList"/>
    <dgm:cxn modelId="{51C9CCB3-341B-452F-8363-9DA15C7F2209}" type="presParOf" srcId="{F16AA820-0429-4BCA-85BA-CC2C5F5FC447}" destId="{E379E20E-25BD-4238-87EE-A3D3084BD672}" srcOrd="0" destOrd="0" presId="urn:microsoft.com/office/officeart/2018/2/layout/IconLabelList"/>
    <dgm:cxn modelId="{46D6E405-36F2-4714-8C89-95B4CD0F7BB0}" type="presParOf" srcId="{F16AA820-0429-4BCA-85BA-CC2C5F5FC447}" destId="{F6D85925-C0E5-4E9C-9DFF-DC21E3468D99}" srcOrd="1" destOrd="0" presId="urn:microsoft.com/office/officeart/2018/2/layout/IconLabelList"/>
    <dgm:cxn modelId="{9A7E4AA9-664B-4139-95BC-DA24BEAC4B52}" type="presParOf" srcId="{F16AA820-0429-4BCA-85BA-CC2C5F5FC447}" destId="{24480962-27D2-4DCB-93C9-C739EADC96BB}" srcOrd="2" destOrd="0" presId="urn:microsoft.com/office/officeart/2018/2/layout/IconLabelList"/>
    <dgm:cxn modelId="{DB1F06AD-1050-4976-B314-DFA29F2286B3}" type="presParOf" srcId="{1806DEA2-9ACF-490E-8088-58B86F405D05}" destId="{A7777DF0-6582-4440-9981-E8989E1758C2}" srcOrd="1" destOrd="0" presId="urn:microsoft.com/office/officeart/2018/2/layout/IconLabelList"/>
    <dgm:cxn modelId="{C12CCA6B-53AC-4F18-B3AF-1DD34C852F90}" type="presParOf" srcId="{1806DEA2-9ACF-490E-8088-58B86F405D05}" destId="{375987DE-B6AE-4BAC-8B71-81FC54EA061E}" srcOrd="2" destOrd="0" presId="urn:microsoft.com/office/officeart/2018/2/layout/IconLabelList"/>
    <dgm:cxn modelId="{71D09DBE-0AA8-4C58-8E56-049F535CA420}" type="presParOf" srcId="{375987DE-B6AE-4BAC-8B71-81FC54EA061E}" destId="{276C74CE-8C81-4D57-9C8B-9EED0BEBF9E0}" srcOrd="0" destOrd="0" presId="urn:microsoft.com/office/officeart/2018/2/layout/IconLabelList"/>
    <dgm:cxn modelId="{2EDA024A-3438-4E07-BAE7-8D042EB86C6B}" type="presParOf" srcId="{375987DE-B6AE-4BAC-8B71-81FC54EA061E}" destId="{2919C515-047B-4A68-958C-D8984D64489D}" srcOrd="1" destOrd="0" presId="urn:microsoft.com/office/officeart/2018/2/layout/IconLabelList"/>
    <dgm:cxn modelId="{14A2E328-B7DC-44B7-96DA-9C64BCB9D2F9}" type="presParOf" srcId="{375987DE-B6AE-4BAC-8B71-81FC54EA061E}" destId="{4B3AD4D6-681E-4B21-82A0-41BFC09ED5E1}" srcOrd="2" destOrd="0" presId="urn:microsoft.com/office/officeart/2018/2/layout/IconLabelList"/>
    <dgm:cxn modelId="{40D52469-A369-447C-8971-6F142BE84AE9}" type="presParOf" srcId="{1806DEA2-9ACF-490E-8088-58B86F405D05}" destId="{3C307060-5B8A-43E9-8769-F2ADCE7931DC}" srcOrd="3" destOrd="0" presId="urn:microsoft.com/office/officeart/2018/2/layout/IconLabelList"/>
    <dgm:cxn modelId="{187686FB-78B7-4B73-8398-9AF6375B1D9A}" type="presParOf" srcId="{1806DEA2-9ACF-490E-8088-58B86F405D05}" destId="{D9F4ED51-BEE8-4E64-96E8-7957AC84695E}" srcOrd="4" destOrd="0" presId="urn:microsoft.com/office/officeart/2018/2/layout/IconLabelList"/>
    <dgm:cxn modelId="{0AF7D4F4-B3FF-4224-9191-685C54E7F31C}" type="presParOf" srcId="{D9F4ED51-BEE8-4E64-96E8-7957AC84695E}" destId="{17E9C88D-1F64-46D7-84C6-3355AC773046}" srcOrd="0" destOrd="0" presId="urn:microsoft.com/office/officeart/2018/2/layout/IconLabelList"/>
    <dgm:cxn modelId="{9EE197C2-BF8E-42A7-B661-061F1EBAB36A}" type="presParOf" srcId="{D9F4ED51-BEE8-4E64-96E8-7957AC84695E}" destId="{B90A296B-9525-46EA-A122-F4F4FEEB5890}" srcOrd="1" destOrd="0" presId="urn:microsoft.com/office/officeart/2018/2/layout/IconLabelList"/>
    <dgm:cxn modelId="{1E152DC3-860A-4353-8D14-087108B05085}" type="presParOf" srcId="{D9F4ED51-BEE8-4E64-96E8-7957AC84695E}" destId="{E9565E8F-8AB5-4E65-A3E8-F399E0667B9D}" srcOrd="2" destOrd="0" presId="urn:microsoft.com/office/officeart/2018/2/layout/IconLabelList"/>
    <dgm:cxn modelId="{66790082-09FB-4FB2-9FC4-4CBC2227B959}" type="presParOf" srcId="{1806DEA2-9ACF-490E-8088-58B86F405D05}" destId="{C5D632D2-5942-40E9-A352-CF0086639524}" srcOrd="5" destOrd="0" presId="urn:microsoft.com/office/officeart/2018/2/layout/IconLabelList"/>
    <dgm:cxn modelId="{EB1289F5-7897-41D7-A2DD-65C2BAF2010F}" type="presParOf" srcId="{1806DEA2-9ACF-490E-8088-58B86F405D05}" destId="{A7E4C9A8-EE55-4888-93F9-FE7447B3B9C5}" srcOrd="6" destOrd="0" presId="urn:microsoft.com/office/officeart/2018/2/layout/IconLabelList"/>
    <dgm:cxn modelId="{8D2D2F5E-8707-4BB6-87AF-A58D0C9E004A}" type="presParOf" srcId="{A7E4C9A8-EE55-4888-93F9-FE7447B3B9C5}" destId="{1C1F056C-BA88-4213-B0DF-06856DF9DF89}" srcOrd="0" destOrd="0" presId="urn:microsoft.com/office/officeart/2018/2/layout/IconLabelList"/>
    <dgm:cxn modelId="{D7D30712-F85A-4EED-9AB8-E60712725A63}" type="presParOf" srcId="{A7E4C9A8-EE55-4888-93F9-FE7447B3B9C5}" destId="{2A4BD0B0-7841-4F29-9BF3-B1927E86B93B}" srcOrd="1" destOrd="0" presId="urn:microsoft.com/office/officeart/2018/2/layout/IconLabelList"/>
    <dgm:cxn modelId="{E5E4F22E-9437-49BB-95BA-B4D45AD4F165}" type="presParOf" srcId="{A7E4C9A8-EE55-4888-93F9-FE7447B3B9C5}" destId="{F997135F-21A9-463D-B6B0-C8001738E03F}" srcOrd="2" destOrd="0" presId="urn:microsoft.com/office/officeart/2018/2/layout/IconLabelList"/>
    <dgm:cxn modelId="{49AEC6A9-BEF6-4E20-90C9-3A80FC0ED298}" type="presParOf" srcId="{1806DEA2-9ACF-490E-8088-58B86F405D05}" destId="{2392BFD7-287C-4F54-84A5-A4C80972DCEB}" srcOrd="7" destOrd="0" presId="urn:microsoft.com/office/officeart/2018/2/layout/IconLabelList"/>
    <dgm:cxn modelId="{B13AFB00-006D-4033-BD8E-C16ECC550220}" type="presParOf" srcId="{1806DEA2-9ACF-490E-8088-58B86F405D05}" destId="{C6619821-63F4-4819-BF96-B335E44156E9}" srcOrd="8" destOrd="0" presId="urn:microsoft.com/office/officeart/2018/2/layout/IconLabelList"/>
    <dgm:cxn modelId="{6462D466-E8ED-46C9-8602-1BF0B577D94F}" type="presParOf" srcId="{C6619821-63F4-4819-BF96-B335E44156E9}" destId="{06C64F57-94D8-4DCB-AA42-C3821442B705}" srcOrd="0" destOrd="0" presId="urn:microsoft.com/office/officeart/2018/2/layout/IconLabelList"/>
    <dgm:cxn modelId="{C927A0AF-F0C4-4F50-9E19-62A84A0E3F9B}" type="presParOf" srcId="{C6619821-63F4-4819-BF96-B335E44156E9}" destId="{2EDA6D7F-0D6E-4F0B-8F78-43D4879D7F58}" srcOrd="1" destOrd="0" presId="urn:microsoft.com/office/officeart/2018/2/layout/IconLabelList"/>
    <dgm:cxn modelId="{EB84FF45-0314-4E79-9287-2E9C2E35A2C5}" type="presParOf" srcId="{C6619821-63F4-4819-BF96-B335E44156E9}" destId="{16978147-73FA-465F-BC75-DA8027277173}"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9E20E-25BD-4238-87EE-A3D3084BD672}">
      <dsp:nvSpPr>
        <dsp:cNvPr id="0" name=""/>
        <dsp:cNvSpPr/>
      </dsp:nvSpPr>
      <dsp:spPr>
        <a:xfrm>
          <a:off x="468280" y="338372"/>
          <a:ext cx="758583" cy="75858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4480962-27D2-4DCB-93C9-C739EADC96BB}">
      <dsp:nvSpPr>
        <dsp:cNvPr id="0" name=""/>
        <dsp:cNvSpPr/>
      </dsp:nvSpPr>
      <dsp:spPr>
        <a:xfrm>
          <a:off x="20429" y="1461974"/>
          <a:ext cx="1685742" cy="219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ZA" sz="1600" b="1"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Customer Experience Enhancement</a:t>
          </a:r>
          <a:r>
            <a:rPr lang="en-ZA" sz="1800" b="1" kern="1200" dirty="0"/>
            <a:t>:</a:t>
          </a:r>
          <a:endParaRPr lang="en-US" sz="1800" kern="1200" dirty="0"/>
        </a:p>
      </dsp:txBody>
      <dsp:txXfrm>
        <a:off x="20429" y="1461974"/>
        <a:ext cx="1685742" cy="2191464"/>
      </dsp:txXfrm>
    </dsp:sp>
    <dsp:sp modelId="{276C74CE-8C81-4D57-9C8B-9EED0BEBF9E0}">
      <dsp:nvSpPr>
        <dsp:cNvPr id="0" name=""/>
        <dsp:cNvSpPr/>
      </dsp:nvSpPr>
      <dsp:spPr>
        <a:xfrm>
          <a:off x="2449027" y="310841"/>
          <a:ext cx="758583" cy="75858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B3AD4D6-681E-4B21-82A0-41BFC09ED5E1}">
      <dsp:nvSpPr>
        <dsp:cNvPr id="0" name=""/>
        <dsp:cNvSpPr/>
      </dsp:nvSpPr>
      <dsp:spPr>
        <a:xfrm>
          <a:off x="2041111" y="1320191"/>
          <a:ext cx="1685742" cy="3353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ZA" sz="1600" b="1" i="1" kern="1200" dirty="0">
              <a:latin typeface="Arial" panose="020B0604020202020204" pitchFamily="34" charset="0"/>
              <a:cs typeface="Arial" panose="020B0604020202020204" pitchFamily="34" charset="0"/>
            </a:rPr>
            <a:t>Personalization</a:t>
          </a:r>
          <a:r>
            <a:rPr lang="en-ZA" sz="1600" kern="1200" dirty="0">
              <a:latin typeface="Arial" panose="020B0604020202020204" pitchFamily="34" charset="0"/>
              <a:cs typeface="Arial" panose="020B0604020202020204" pitchFamily="34" charset="0"/>
            </a:rPr>
            <a:t>: AI algorithms can analyse customer behaviour to provide personalized experiences, leading to higher customer satisfaction and loyalty</a:t>
          </a:r>
          <a:r>
            <a:rPr lang="en-ZA" sz="1100" kern="1200" dirty="0"/>
            <a:t>.</a:t>
          </a:r>
          <a:endParaRPr lang="en-US" sz="1100" kern="1200" dirty="0"/>
        </a:p>
      </dsp:txBody>
      <dsp:txXfrm>
        <a:off x="2041111" y="1320191"/>
        <a:ext cx="1685742" cy="3353291"/>
      </dsp:txXfrm>
    </dsp:sp>
    <dsp:sp modelId="{17E9C88D-1F64-46D7-84C6-3355AC773046}">
      <dsp:nvSpPr>
        <dsp:cNvPr id="0" name=""/>
        <dsp:cNvSpPr/>
      </dsp:nvSpPr>
      <dsp:spPr>
        <a:xfrm>
          <a:off x="4429774" y="333703"/>
          <a:ext cx="758583" cy="75858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9565E8F-8AB5-4E65-A3E8-F399E0667B9D}">
      <dsp:nvSpPr>
        <dsp:cNvPr id="0" name=""/>
        <dsp:cNvSpPr/>
      </dsp:nvSpPr>
      <dsp:spPr>
        <a:xfrm>
          <a:off x="3966195" y="1411640"/>
          <a:ext cx="1685742" cy="32618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ZA" sz="1600" i="1" kern="1200" dirty="0">
              <a:latin typeface="Arial" panose="020B0604020202020204" pitchFamily="34" charset="0"/>
              <a:cs typeface="Arial" panose="020B0604020202020204" pitchFamily="34" charset="0"/>
            </a:rPr>
            <a:t>Example:  </a:t>
          </a:r>
          <a:r>
            <a:rPr lang="en-ZA" sz="16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 study by Accenture found that 91% of customers are more likely to shop with brands that recognize, remember, and provide them with relevant offers and recommendations</a:t>
          </a:r>
          <a:r>
            <a:rPr lang="en-ZA"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t>
          </a:r>
          <a:endParaRPr lang="en-US"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endParaRPr>
        </a:p>
      </dsp:txBody>
      <dsp:txXfrm>
        <a:off x="3966195" y="1411640"/>
        <a:ext cx="1685742" cy="3261842"/>
      </dsp:txXfrm>
    </dsp:sp>
    <dsp:sp modelId="{1C1F056C-BA88-4213-B0DF-06856DF9DF89}">
      <dsp:nvSpPr>
        <dsp:cNvPr id="0" name=""/>
        <dsp:cNvSpPr/>
      </dsp:nvSpPr>
      <dsp:spPr>
        <a:xfrm>
          <a:off x="6441987" y="373208"/>
          <a:ext cx="758583" cy="75858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997135F-21A9-463D-B6B0-C8001738E03F}">
      <dsp:nvSpPr>
        <dsp:cNvPr id="0" name=""/>
        <dsp:cNvSpPr/>
      </dsp:nvSpPr>
      <dsp:spPr>
        <a:xfrm>
          <a:off x="5946942" y="1428713"/>
          <a:ext cx="1685742" cy="2794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ZA" sz="1600" b="1" i="1" kern="1200" dirty="0">
              <a:latin typeface="Arial" panose="020B0604020202020204" pitchFamily="34" charset="0"/>
              <a:cs typeface="Arial" panose="020B0604020202020204" pitchFamily="34" charset="0"/>
            </a:rPr>
            <a:t>Operational Savings</a:t>
          </a:r>
          <a:r>
            <a:rPr lang="en-ZA" sz="1600" kern="1200" dirty="0">
              <a:latin typeface="Arial" panose="020B0604020202020204" pitchFamily="34" charset="0"/>
              <a:cs typeface="Arial" panose="020B0604020202020204" pitchFamily="34" charset="0"/>
            </a:rPr>
            <a:t>: </a:t>
          </a:r>
          <a:r>
            <a:rPr lang="en-ZA" sz="16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AI can reduce costs through automation and optimization of business processes</a:t>
          </a:r>
          <a:r>
            <a:rPr lang="en-ZA"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t>
          </a:r>
          <a:endParaRPr lang="en-US"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endParaRPr>
        </a:p>
      </dsp:txBody>
      <dsp:txXfrm>
        <a:off x="5946942" y="1428713"/>
        <a:ext cx="1685742" cy="2794139"/>
      </dsp:txXfrm>
    </dsp:sp>
    <dsp:sp modelId="{06C64F57-94D8-4DCB-AA42-C3821442B705}">
      <dsp:nvSpPr>
        <dsp:cNvPr id="0" name=""/>
        <dsp:cNvSpPr/>
      </dsp:nvSpPr>
      <dsp:spPr>
        <a:xfrm>
          <a:off x="8391268" y="421296"/>
          <a:ext cx="758583" cy="75858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6978147-73FA-465F-BC75-DA8027277173}">
      <dsp:nvSpPr>
        <dsp:cNvPr id="0" name=""/>
        <dsp:cNvSpPr/>
      </dsp:nvSpPr>
      <dsp:spPr>
        <a:xfrm>
          <a:off x="7927689" y="1340715"/>
          <a:ext cx="1685742" cy="2911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ZA" sz="1600" i="1" kern="1200" dirty="0">
              <a:latin typeface="Arial" panose="020B0604020202020204" pitchFamily="34" charset="0"/>
              <a:cs typeface="Arial" panose="020B0604020202020204" pitchFamily="34" charset="0"/>
            </a:rPr>
            <a:t>Example : </a:t>
          </a:r>
          <a:r>
            <a:rPr lang="en-ZA" sz="16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 Bain &amp; Company analysis indicates that AI tools can lead to cost reductions of up to 20% in various business functions</a:t>
          </a:r>
          <a:r>
            <a:rPr lang="en-ZA"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rPr>
            <a:t>.</a:t>
          </a:r>
          <a:endParaRPr lang="en-US" sz="1200" kern="1200" dirty="0">
            <a:solidFill>
              <a:prstClr val="black">
                <a:hueOff val="0"/>
                <a:satOff val="0"/>
                <a:lumOff val="0"/>
                <a:alphaOff val="0"/>
              </a:prstClr>
            </a:solidFill>
            <a:latin typeface="Arial" panose="020B0604020202020204" pitchFamily="34" charset="0"/>
            <a:ea typeface="+mn-ea"/>
            <a:cs typeface="Arial" panose="020B0604020202020204" pitchFamily="34" charset="0"/>
          </a:endParaRPr>
        </a:p>
      </dsp:txBody>
      <dsp:txXfrm>
        <a:off x="7927689" y="1340715"/>
        <a:ext cx="1685742" cy="291147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910095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24044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04066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20823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51438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124788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663660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4264632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584478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069453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70469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195700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3679181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970452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2983517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4E9D25-EBC4-4951-9D3A-A288ADFC8A21}" type="datetimeFigureOut">
              <a:rPr lang="en-ZA" smtClean="0"/>
              <a:t>2024/06/19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1A7A3C59-B80D-42CC-9AB0-78A8714EF53B}" type="slidenum">
              <a:rPr lang="en-ZA" smtClean="0"/>
              <a:t>‹#›</a:t>
            </a:fld>
            <a:endParaRPr lang="en-ZA" dirty="0"/>
          </a:p>
        </p:txBody>
      </p:sp>
    </p:spTree>
    <p:extLst>
      <p:ext uri="{BB962C8B-B14F-4D97-AF65-F5344CB8AC3E}">
        <p14:creationId xmlns:p14="http://schemas.microsoft.com/office/powerpoint/2010/main" val="1218804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44E9D25-EBC4-4951-9D3A-A288ADFC8A21}" type="datetimeFigureOut">
              <a:rPr lang="en-ZA" smtClean="0"/>
              <a:t>2024/06/19</a:t>
            </a:fld>
            <a:endParaRPr lang="en-ZA"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A7A3C59-B80D-42CC-9AB0-78A8714EF53B}" type="slidenum">
              <a:rPr lang="en-ZA" smtClean="0"/>
              <a:t>‹#›</a:t>
            </a:fld>
            <a:endParaRPr lang="en-ZA" dirty="0"/>
          </a:p>
        </p:txBody>
      </p:sp>
    </p:spTree>
    <p:extLst>
      <p:ext uri="{BB962C8B-B14F-4D97-AF65-F5344CB8AC3E}">
        <p14:creationId xmlns:p14="http://schemas.microsoft.com/office/powerpoint/2010/main" val="3803279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3" name="Straight Connector 12">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6"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7" name="Isosceles Triangle 16">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8"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19"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0"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1" name="Isosceles Triangle 20">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2" name="Isosceles Triangle 21">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grpSp>
      <p:sp>
        <p:nvSpPr>
          <p:cNvPr id="4" name="Title 3">
            <a:extLst>
              <a:ext uri="{FF2B5EF4-FFF2-40B4-BE49-F238E27FC236}">
                <a16:creationId xmlns:a16="http://schemas.microsoft.com/office/drawing/2014/main" id="{99F7CCDC-A41C-5654-9389-5E649D5F8764}"/>
              </a:ext>
            </a:extLst>
          </p:cNvPr>
          <p:cNvSpPr>
            <a:spLocks noGrp="1"/>
          </p:cNvSpPr>
          <p:nvPr>
            <p:ph type="title"/>
          </p:nvPr>
        </p:nvSpPr>
        <p:spPr>
          <a:xfrm>
            <a:off x="6094855" y="1261331"/>
            <a:ext cx="3497565" cy="3002662"/>
          </a:xfrm>
        </p:spPr>
        <p:txBody>
          <a:bodyPr vert="horz" lIns="91440" tIns="45720" rIns="91440" bIns="45720" rtlCol="0" anchor="b">
            <a:normAutofit/>
          </a:bodyPr>
          <a:lstStyle/>
          <a:p>
            <a:r>
              <a:rPr lang="en-US" sz="4400" b="1" kern="1200" dirty="0">
                <a:solidFill>
                  <a:srgbClr val="7030A0"/>
                </a:solidFill>
              </a:rPr>
              <a:t>THOUGHT LEADERSHIP</a:t>
            </a:r>
          </a:p>
        </p:txBody>
      </p:sp>
      <p:sp>
        <p:nvSpPr>
          <p:cNvPr id="24" name="Isosceles Triangle 23">
            <a:extLst>
              <a:ext uri="{FF2B5EF4-FFF2-40B4-BE49-F238E27FC236}">
                <a16:creationId xmlns:a16="http://schemas.microsoft.com/office/drawing/2014/main" id="{AA330523-F25B-4007-B3E5-ABB5637D16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pic>
        <p:nvPicPr>
          <p:cNvPr id="7" name="Picture 6" descr="Company name&#10;&#10;Description automatically generated with medium confidence">
            <a:extLst>
              <a:ext uri="{FF2B5EF4-FFF2-40B4-BE49-F238E27FC236}">
                <a16:creationId xmlns:a16="http://schemas.microsoft.com/office/drawing/2014/main" id="{2A3AF6AF-D3D4-7BB7-43BD-9279A4F086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597" y="1216600"/>
            <a:ext cx="4643216" cy="4335340"/>
          </a:xfrm>
          <a:prstGeom prst="rect">
            <a:avLst/>
          </a:prstGeom>
        </p:spPr>
      </p:pic>
      <p:sp>
        <p:nvSpPr>
          <p:cNvPr id="2" name="Title 3">
            <a:extLst>
              <a:ext uri="{FF2B5EF4-FFF2-40B4-BE49-F238E27FC236}">
                <a16:creationId xmlns:a16="http://schemas.microsoft.com/office/drawing/2014/main" id="{107ABE03-1267-1491-8806-3D52767DC8CF}"/>
              </a:ext>
            </a:extLst>
          </p:cNvPr>
          <p:cNvSpPr txBox="1">
            <a:spLocks/>
          </p:cNvSpPr>
          <p:nvPr/>
        </p:nvSpPr>
        <p:spPr>
          <a:xfrm>
            <a:off x="4668123" y="3589867"/>
            <a:ext cx="5426775" cy="1166883"/>
          </a:xfrm>
          <a:prstGeom prst="rect">
            <a:avLst/>
          </a:prstGeom>
        </p:spPr>
        <p:txBody>
          <a:bodyPr vert="horz" lIns="91440" tIns="45720" rIns="91440" bIns="45720" rtlCol="0" anchor="b">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solidFill>
                  <a:srgbClr val="7030A0"/>
                </a:solidFill>
              </a:rPr>
              <a:t>                Artificial Intelligence AI</a:t>
            </a:r>
          </a:p>
        </p:txBody>
      </p:sp>
    </p:spTree>
    <p:extLst>
      <p:ext uri="{BB962C8B-B14F-4D97-AF65-F5344CB8AC3E}">
        <p14:creationId xmlns:p14="http://schemas.microsoft.com/office/powerpoint/2010/main" val="346424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5536734" y="609600"/>
            <a:ext cx="3737268" cy="1320800"/>
          </a:xfrm>
        </p:spPr>
        <p:txBody>
          <a:bodyPr>
            <a:normAutofit/>
          </a:bodyPr>
          <a:lstStyle/>
          <a:p>
            <a:pPr>
              <a:lnSpc>
                <a:spcPct val="90000"/>
              </a:lnSpc>
            </a:pPr>
            <a:r>
              <a:rPr lang="en-GB" sz="3100" b="1">
                <a:latin typeface="Arial Black" panose="020B0A04020102020204" pitchFamily="34" charset="0"/>
              </a:rPr>
              <a:t>A</a:t>
            </a:r>
            <a:r>
              <a:rPr lang="en-ZA" sz="3100" b="1">
                <a:latin typeface="Arial Black" panose="020B0A04020102020204" pitchFamily="34" charset="0"/>
              </a:rPr>
              <a:t>rtificial Intelligence  -AI</a:t>
            </a:r>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5209563" y="2160589"/>
            <a:ext cx="4064439" cy="3880773"/>
          </a:xfrm>
        </p:spPr>
        <p:txBody>
          <a:bodyPr>
            <a:normAutofit/>
          </a:bodyPr>
          <a:lstStyle/>
          <a:p>
            <a:pPr marL="0" indent="0">
              <a:buNone/>
            </a:pPr>
            <a:r>
              <a:rPr lang="en-ZA">
                <a:effectLst/>
                <a:highlight>
                  <a:srgbClr val="FFFFFF"/>
                </a:highlight>
                <a:latin typeface="Arial" panose="020B0604020202020204" pitchFamily="34" charset="0"/>
                <a:ea typeface="Calibri" panose="020F0502020204030204" pitchFamily="34" charset="0"/>
              </a:rPr>
              <a:t>The benefits of using Artificial Intelligence (AI) for businesses and boards far much outweigh the potential risks when implemented thoughtfully and ethically. Here's a detailed exploration of the key benefits and associated considerations</a:t>
            </a:r>
            <a:endParaRPr lang="en-GB" b="0" i="0">
              <a:effectLst/>
              <a:latin typeface="Arial" panose="020B0604020202020204" pitchFamily="34" charset="0"/>
              <a:cs typeface="Arial" panose="020B0604020202020204" pitchFamily="34" charset="0"/>
            </a:endParaRPr>
          </a:p>
        </p:txBody>
      </p:sp>
      <p:pic>
        <p:nvPicPr>
          <p:cNvPr id="15" name="Picture 14" descr="A robot with a face">
            <a:extLst>
              <a:ext uri="{FF2B5EF4-FFF2-40B4-BE49-F238E27FC236}">
                <a16:creationId xmlns:a16="http://schemas.microsoft.com/office/drawing/2014/main" id="{F11B8515-33FF-F488-5B8F-1547F30704EF}"/>
              </a:ext>
            </a:extLst>
          </p:cNvPr>
          <p:cNvPicPr>
            <a:picLocks noChangeAspect="1"/>
          </p:cNvPicPr>
          <p:nvPr/>
        </p:nvPicPr>
        <p:blipFill rotWithShape="1">
          <a:blip r:embed="rId2"/>
          <a:srcRect l="43939" r="995" b="1"/>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21" name="Isosceles Triangle 20">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Tree>
    <p:extLst>
      <p:ext uri="{BB962C8B-B14F-4D97-AF65-F5344CB8AC3E}">
        <p14:creationId xmlns:p14="http://schemas.microsoft.com/office/powerpoint/2010/main" val="1144401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2849562" y="609600"/>
            <a:ext cx="6424440" cy="1320800"/>
          </a:xfrm>
        </p:spPr>
        <p:txBody>
          <a:bodyPr>
            <a:normAutofit/>
          </a:bodyPr>
          <a:lstStyle/>
          <a:p>
            <a:r>
              <a:rPr lang="en-GB" b="1">
                <a:latin typeface="Arial Black" panose="020B0A04020102020204" pitchFamily="34" charset="0"/>
              </a:rPr>
              <a:t>KEY BENEFITS OF AI</a:t>
            </a:r>
            <a:endParaRPr lang="en-ZA" b="1">
              <a:latin typeface="Arial Black" panose="020B0A04020102020204" pitchFamily="34" charset="0"/>
            </a:endParaRPr>
          </a:p>
        </p:txBody>
      </p:sp>
      <p:pic>
        <p:nvPicPr>
          <p:cNvPr id="34" name="Picture 33" descr="Graph on document with pen">
            <a:extLst>
              <a:ext uri="{FF2B5EF4-FFF2-40B4-BE49-F238E27FC236}">
                <a16:creationId xmlns:a16="http://schemas.microsoft.com/office/drawing/2014/main" id="{25162E7A-A5B8-BF43-58A2-9A8931E67D78}"/>
              </a:ext>
            </a:extLst>
          </p:cNvPr>
          <p:cNvPicPr>
            <a:picLocks noChangeAspect="1"/>
          </p:cNvPicPr>
          <p:nvPr/>
        </p:nvPicPr>
        <p:blipFill rotWithShape="1">
          <a:blip r:embed="rId2"/>
          <a:srcRect l="46930" r="26497" b="1"/>
          <a:stretch/>
        </p:blipFill>
        <p:spPr>
          <a:xfrm>
            <a:off x="20" y="10"/>
            <a:ext cx="2734036" cy="6867719"/>
          </a:xfrm>
          <a:custGeom>
            <a:avLst/>
            <a:gdLst/>
            <a:ahLst/>
            <a:cxnLst/>
            <a:rect l="l" t="t" r="r" b="b"/>
            <a:pathLst>
              <a:path w="2734056" h="6858000">
                <a:moveTo>
                  <a:pt x="0" y="0"/>
                </a:moveTo>
                <a:lnTo>
                  <a:pt x="1674254" y="0"/>
                </a:lnTo>
                <a:lnTo>
                  <a:pt x="2734056" y="6850199"/>
                </a:lnTo>
                <a:lnTo>
                  <a:pt x="2734056" y="6858000"/>
                </a:lnTo>
                <a:lnTo>
                  <a:pt x="461457" y="6858000"/>
                </a:lnTo>
                <a:lnTo>
                  <a:pt x="0" y="4134118"/>
                </a:lnTo>
                <a:close/>
              </a:path>
            </a:pathLst>
          </a:custGeom>
        </p:spPr>
      </p:pic>
      <p:sp>
        <p:nvSpPr>
          <p:cNvPr id="35" name="Isosceles Triangle 34">
            <a:extLst>
              <a:ext uri="{FF2B5EF4-FFF2-40B4-BE49-F238E27FC236}">
                <a16:creationId xmlns:a16="http://schemas.microsoft.com/office/drawing/2014/main" id="{EB6743CF-E74B-4A3C-A785-599069DB89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2849562" y="2160589"/>
            <a:ext cx="6424440" cy="3880773"/>
          </a:xfrm>
        </p:spPr>
        <p:txBody>
          <a:bodyPr>
            <a:normAutofit/>
          </a:bodyPr>
          <a:lstStyle/>
          <a:p>
            <a:pPr marL="0" indent="0">
              <a:lnSpc>
                <a:spcPct val="90000"/>
              </a:lnSpc>
              <a:buNone/>
            </a:pPr>
            <a:r>
              <a:rPr lang="en-ZA" sz="1400" b="1" dirty="0">
                <a:effectLst/>
                <a:highlight>
                  <a:srgbClr val="FFFFFF"/>
                </a:highlight>
                <a:latin typeface="Arial" panose="020B0604020202020204" pitchFamily="34" charset="0"/>
                <a:ea typeface="Calibri" panose="020F0502020204030204" pitchFamily="34" charset="0"/>
                <a:cs typeface="Aptos" panose="020B0004020202020204" pitchFamily="34" charset="0"/>
              </a:rPr>
              <a:t>Enhanced Decision Making</a:t>
            </a:r>
            <a:endParaRPr lang="en-ZA" sz="1400" b="1" dirty="0">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a:lnSpc>
                <a:spcPct val="90000"/>
              </a:lnSpc>
            </a:pPr>
            <a:r>
              <a:rPr lang="en-ZA" sz="1400" dirty="0">
                <a:effectLst/>
                <a:highlight>
                  <a:srgbClr val="FFFFFF"/>
                </a:highlight>
                <a:latin typeface="Arial" panose="020B0604020202020204" pitchFamily="34" charset="0"/>
                <a:ea typeface="Calibri" panose="020F0502020204030204" pitchFamily="34" charset="0"/>
                <a:cs typeface="Aptos" panose="020B0004020202020204" pitchFamily="34" charset="0"/>
              </a:rPr>
              <a:t>  </a:t>
            </a:r>
            <a:r>
              <a:rPr lang="en-ZA" sz="1400" b="1" i="1" dirty="0">
                <a:highlight>
                  <a:srgbClr val="FFFFFF"/>
                </a:highlight>
                <a:latin typeface="Arial" panose="020B0604020202020204" pitchFamily="34" charset="0"/>
                <a:ea typeface="Calibri" panose="020F0502020204030204" pitchFamily="34" charset="0"/>
                <a:cs typeface="Aptos" panose="020B0004020202020204" pitchFamily="34" charset="0"/>
              </a:rPr>
              <a:t>Predictive Analytics : </a:t>
            </a:r>
            <a:r>
              <a:rPr lang="en-ZA" sz="1400" dirty="0">
                <a:effectLst/>
                <a:highlight>
                  <a:srgbClr val="FFFFFF"/>
                </a:highlight>
                <a:latin typeface="Arial" panose="020B0604020202020204" pitchFamily="34" charset="0"/>
                <a:ea typeface="Calibri" panose="020F0502020204030204" pitchFamily="34" charset="0"/>
                <a:cs typeface="Aptos" panose="020B0004020202020204" pitchFamily="34" charset="0"/>
              </a:rPr>
              <a:t>AI can analyse vast amounts of data more quickly and accurately than human capabilities, providing valuable insights that support better-informed decisions. </a:t>
            </a:r>
            <a:endParaRPr lang="en-ZA" sz="1400" dirty="0">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r>
              <a:rPr lang="en-ZA" sz="1400" i="1" dirty="0">
                <a:effectLst/>
                <a:highlight>
                  <a:srgbClr val="FFFFFF"/>
                </a:highlight>
                <a:latin typeface="Arial" panose="020B0604020202020204" pitchFamily="34" charset="0"/>
                <a:ea typeface="Calibri" panose="020F0502020204030204" pitchFamily="34" charset="0"/>
                <a:cs typeface="Aptos" panose="020B0004020202020204" pitchFamily="34" charset="0"/>
              </a:rPr>
              <a:t>Example:</a:t>
            </a:r>
          </a:p>
          <a:p>
            <a:pPr marL="0" indent="0">
              <a:lnSpc>
                <a:spcPct val="90000"/>
              </a:lnSpc>
              <a:buNone/>
            </a:pPr>
            <a:r>
              <a:rPr lang="en-ZA" sz="1400" i="1" dirty="0">
                <a:effectLst/>
                <a:highlight>
                  <a:srgbClr val="FFFFFF"/>
                </a:highlight>
                <a:latin typeface="Arial" panose="020B0604020202020204" pitchFamily="34" charset="0"/>
                <a:ea typeface="Calibri" panose="020F0502020204030204" pitchFamily="34" charset="0"/>
                <a:cs typeface="Aptos" panose="020B0004020202020204" pitchFamily="34" charset="0"/>
              </a:rPr>
              <a:t>McKinsey &amp; Company highlights how AI can drive significant improvements in decision-making processes, leading to higher efficiency and better outcomes.</a:t>
            </a:r>
          </a:p>
          <a:p>
            <a:pPr>
              <a:lnSpc>
                <a:spcPct val="90000"/>
              </a:lnSpc>
            </a:pPr>
            <a:r>
              <a:rPr lang="en-ZA" sz="1400" b="1" dirty="0">
                <a:effectLst/>
                <a:highlight>
                  <a:srgbClr val="FFFFFF"/>
                </a:highlight>
                <a:latin typeface="Arial" panose="020B0604020202020204" pitchFamily="34" charset="0"/>
                <a:ea typeface="Calibri" panose="020F0502020204030204" pitchFamily="34" charset="0"/>
                <a:cs typeface="Aptos" panose="020B0004020202020204" pitchFamily="34" charset="0"/>
              </a:rPr>
              <a:t>Operational Efficiency</a:t>
            </a:r>
            <a:endParaRPr lang="en-ZA" sz="1400" b="1" dirty="0">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r>
              <a:rPr lang="en-ZA" sz="1400" dirty="0">
                <a:effectLst/>
                <a:highlight>
                  <a:srgbClr val="FFFFFF"/>
                </a:highlight>
                <a:latin typeface="Arial" panose="020B0604020202020204" pitchFamily="34" charset="0"/>
                <a:ea typeface="Calibri" panose="020F0502020204030204" pitchFamily="34" charset="0"/>
                <a:cs typeface="Aptos" panose="020B0004020202020204" pitchFamily="34" charset="0"/>
              </a:rPr>
              <a:t>   Automation of Routine Tasks : AI enables the automation of repetitive and mundane tasks, allowing human employees to focus on more strategic initiatives.</a:t>
            </a:r>
            <a:endParaRPr lang="en-ZA" sz="1400" dirty="0">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r>
              <a:rPr lang="en-ZA" sz="1400" i="1" dirty="0">
                <a:effectLst/>
                <a:highlight>
                  <a:srgbClr val="FFFFFF"/>
                </a:highlight>
                <a:latin typeface="Arial" panose="020B0604020202020204" pitchFamily="34" charset="0"/>
                <a:ea typeface="Calibri" panose="020F0502020204030204" pitchFamily="34" charset="0"/>
                <a:cs typeface="Aptos" panose="020B0004020202020204" pitchFamily="34" charset="0"/>
              </a:rPr>
              <a:t>Example:</a:t>
            </a:r>
          </a:p>
          <a:p>
            <a:pPr marL="0" indent="0">
              <a:lnSpc>
                <a:spcPct val="90000"/>
              </a:lnSpc>
              <a:buNone/>
            </a:pPr>
            <a:r>
              <a:rPr lang="en-ZA" sz="1400" i="1" dirty="0">
                <a:effectLst/>
                <a:highlight>
                  <a:srgbClr val="FFFFFF"/>
                </a:highlight>
                <a:latin typeface="Arial" panose="020B0604020202020204" pitchFamily="34" charset="0"/>
                <a:ea typeface="Calibri" panose="020F0502020204030204" pitchFamily="34" charset="0"/>
                <a:cs typeface="Aptos" panose="020B0004020202020204" pitchFamily="34" charset="0"/>
              </a:rPr>
              <a:t> Deloitte reports that businesses using AI for automation can see efficiency gains of 30-40%.</a:t>
            </a:r>
            <a:endParaRPr lang="en-ZA" sz="1400" i="1" dirty="0">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endParaRPr lang="en-ZA" sz="1400" i="1" dirty="0">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endParaRPr lang="en-ZA" sz="14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43297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1286933" y="609600"/>
            <a:ext cx="10197494" cy="1099457"/>
          </a:xfrm>
        </p:spPr>
        <p:txBody>
          <a:bodyPr>
            <a:normAutofit/>
          </a:bodyPr>
          <a:lstStyle/>
          <a:p>
            <a:r>
              <a:rPr lang="en-GB" b="1">
                <a:latin typeface="Arial Black" panose="020B0A04020102020204" pitchFamily="34" charset="0"/>
              </a:rPr>
              <a:t>KEY BENEFITS OF AI</a:t>
            </a:r>
            <a:endParaRPr lang="en-ZA" b="1">
              <a:latin typeface="Arial Black" panose="020B0A04020102020204" pitchFamily="34" charset="0"/>
            </a:endParaRPr>
          </a:p>
        </p:txBody>
      </p:sp>
      <p:sp>
        <p:nvSpPr>
          <p:cNvPr id="20" name="Isosceles Triangle 19">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2" name="Isosceles Triangle 21">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graphicFrame>
        <p:nvGraphicFramePr>
          <p:cNvPr id="23" name="Content Placeholder 2">
            <a:extLst>
              <a:ext uri="{FF2B5EF4-FFF2-40B4-BE49-F238E27FC236}">
                <a16:creationId xmlns:a16="http://schemas.microsoft.com/office/drawing/2014/main" id="{D1E78783-B272-165B-BFFE-9A807AE6AEC8}"/>
              </a:ext>
            </a:extLst>
          </p:cNvPr>
          <p:cNvGraphicFramePr>
            <a:graphicFrameLocks noGrp="1"/>
          </p:cNvGraphicFramePr>
          <p:nvPr>
            <p:ph idx="1"/>
            <p:extLst>
              <p:ext uri="{D42A27DB-BD31-4B8C-83A1-F6EECF244321}">
                <p14:modId xmlns:p14="http://schemas.microsoft.com/office/powerpoint/2010/main" val="592736895"/>
              </p:ext>
            </p:extLst>
          </p:nvPr>
        </p:nvGraphicFramePr>
        <p:xfrm>
          <a:off x="1286933" y="1948542"/>
          <a:ext cx="9618133" cy="46734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3133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5536734" y="609600"/>
            <a:ext cx="3737268" cy="1320800"/>
          </a:xfrm>
        </p:spPr>
        <p:txBody>
          <a:bodyPr>
            <a:normAutofit/>
          </a:bodyPr>
          <a:lstStyle/>
          <a:p>
            <a:r>
              <a:rPr lang="en-GB" sz="3300" b="1">
                <a:latin typeface="Arial Black" panose="020B0A04020102020204" pitchFamily="34" charset="0"/>
              </a:rPr>
              <a:t>KEY BENEFITS OF AI</a:t>
            </a:r>
            <a:endParaRPr lang="en-ZA" sz="3300" b="1">
              <a:latin typeface="Arial Black" panose="020B0A04020102020204" pitchFamily="34" charset="0"/>
            </a:endParaRPr>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5209563" y="2160589"/>
            <a:ext cx="4064439" cy="3880773"/>
          </a:xfrm>
        </p:spPr>
        <p:txBody>
          <a:bodyPr>
            <a:normAutofit/>
          </a:bodyPr>
          <a:lstStyle/>
          <a:p>
            <a:r>
              <a:rPr lang="en-ZA" b="1">
                <a:effectLst/>
                <a:highlight>
                  <a:srgbClr val="FFFFFF"/>
                </a:highlight>
                <a:latin typeface="Arial" panose="020B0604020202020204" pitchFamily="34" charset="0"/>
                <a:ea typeface="Calibri" panose="020F0502020204030204" pitchFamily="34" charset="0"/>
                <a:cs typeface="Aptos" panose="020B0004020202020204" pitchFamily="34" charset="0"/>
              </a:rPr>
              <a:t>Risk Management</a:t>
            </a:r>
            <a:endParaRPr lang="en-ZA" b="1">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buNone/>
            </a:pPr>
            <a:r>
              <a:rPr lang="en-ZA" b="1" i="1">
                <a:effectLst/>
                <a:highlight>
                  <a:srgbClr val="FFFFFF"/>
                </a:highlight>
                <a:latin typeface="Arial" panose="020B0604020202020204" pitchFamily="34" charset="0"/>
                <a:ea typeface="Calibri" panose="020F0502020204030204" pitchFamily="34" charset="0"/>
                <a:cs typeface="Aptos" panose="020B0004020202020204" pitchFamily="34" charset="0"/>
              </a:rPr>
              <a:t>Improved Fraud Detection </a:t>
            </a:r>
            <a:r>
              <a:rPr lang="en-ZA">
                <a:effectLst/>
                <a:highlight>
                  <a:srgbClr val="FFFFFF"/>
                </a:highlight>
                <a:latin typeface="Arial" panose="020B0604020202020204" pitchFamily="34" charset="0"/>
                <a:ea typeface="Calibri" panose="020F0502020204030204" pitchFamily="34" charset="0"/>
                <a:cs typeface="Aptos" panose="020B0004020202020204" pitchFamily="34" charset="0"/>
              </a:rPr>
              <a:t>: AI can enhance the ability to detect and prevent fraud through sophisticated algorithms and real-time data analysis.</a:t>
            </a:r>
            <a:endParaRPr lang="en-ZA" dirty="0">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buNone/>
            </a:pPr>
            <a:r>
              <a:rPr lang="en-ZA" i="1">
                <a:effectLst/>
                <a:latin typeface="Arial" panose="020B0604020202020204" pitchFamily="34" charset="0"/>
                <a:ea typeface="Calibri" panose="020F0502020204030204" pitchFamily="34" charset="0"/>
              </a:rPr>
              <a:t>Example: According to a report from PwC, financial institutions utilizing AI have significantly improved their fraud detection rates, protecting both customers and businesses from losses.</a:t>
            </a:r>
            <a:endParaRPr lang="en-ZA" i="1">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en-ZA" i="1">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buNone/>
            </a:pPr>
            <a:endParaRPr lang="en-ZA">
              <a:latin typeface="Arial" panose="020B0604020202020204" pitchFamily="34" charset="0"/>
              <a:ea typeface="Times New Roman" panose="02020603050405020304" pitchFamily="18" charset="0"/>
              <a:cs typeface="Arial" panose="020B0604020202020204" pitchFamily="34" charset="0"/>
            </a:endParaRPr>
          </a:p>
        </p:txBody>
      </p:sp>
      <p:pic>
        <p:nvPicPr>
          <p:cNvPr id="14" name="Picture 13" descr="Digital numbers art">
            <a:extLst>
              <a:ext uri="{FF2B5EF4-FFF2-40B4-BE49-F238E27FC236}">
                <a16:creationId xmlns:a16="http://schemas.microsoft.com/office/drawing/2014/main" id="{2708C6E7-6750-1AC6-83D9-D6B3FC0A85A5}"/>
              </a:ext>
            </a:extLst>
          </p:cNvPr>
          <p:cNvPicPr>
            <a:picLocks noChangeAspect="1"/>
          </p:cNvPicPr>
          <p:nvPr/>
        </p:nvPicPr>
        <p:blipFill rotWithShape="1">
          <a:blip r:embed="rId2"/>
          <a:srcRect l="11759" r="35730" b="-2"/>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8" name="Isosceles Triangle 17">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Tree>
    <p:extLst>
      <p:ext uri="{BB962C8B-B14F-4D97-AF65-F5344CB8AC3E}">
        <p14:creationId xmlns:p14="http://schemas.microsoft.com/office/powerpoint/2010/main" val="659078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2786047" y="609600"/>
            <a:ext cx="6487955" cy="1320800"/>
          </a:xfrm>
        </p:spPr>
        <p:txBody>
          <a:bodyPr>
            <a:normAutofit/>
          </a:bodyPr>
          <a:lstStyle/>
          <a:p>
            <a:r>
              <a:rPr lang="en-GB" b="1">
                <a:latin typeface="Arial Black" panose="020B0A04020102020204" pitchFamily="34" charset="0"/>
              </a:rPr>
              <a:t>POTENTIAL RISKS OF AI</a:t>
            </a:r>
            <a:endParaRPr lang="en-ZA" b="1">
              <a:latin typeface="Arial Black" panose="020B0A04020102020204" pitchFamily="34" charset="0"/>
            </a:endParaRPr>
          </a:p>
        </p:txBody>
      </p:sp>
      <p:pic>
        <p:nvPicPr>
          <p:cNvPr id="14" name="Picture 13" descr="Light bulb on yellow background with sketched light beams and cord">
            <a:extLst>
              <a:ext uri="{FF2B5EF4-FFF2-40B4-BE49-F238E27FC236}">
                <a16:creationId xmlns:a16="http://schemas.microsoft.com/office/drawing/2014/main" id="{217C8FBF-102C-2F22-A593-A972F7AB38FF}"/>
              </a:ext>
            </a:extLst>
          </p:cNvPr>
          <p:cNvPicPr>
            <a:picLocks noChangeAspect="1"/>
          </p:cNvPicPr>
          <p:nvPr/>
        </p:nvPicPr>
        <p:blipFill rotWithShape="1">
          <a:blip r:embed="rId2">
            <a:duotone>
              <a:prstClr val="black"/>
              <a:schemeClr val="tx2">
                <a:tint val="45000"/>
                <a:satMod val="400000"/>
              </a:schemeClr>
            </a:duotone>
          </a:blip>
          <a:srcRect l="59903" r="15644" b="-1"/>
          <a:stretch/>
        </p:blipFill>
        <p:spPr>
          <a:xfrm>
            <a:off x="20" y="10"/>
            <a:ext cx="2734036" cy="6876278"/>
          </a:xfrm>
          <a:custGeom>
            <a:avLst/>
            <a:gdLst/>
            <a:ahLst/>
            <a:cxnLst/>
            <a:rect l="l" t="t" r="r" b="b"/>
            <a:pathLst>
              <a:path w="2734056" h="6858000">
                <a:moveTo>
                  <a:pt x="0" y="0"/>
                </a:moveTo>
                <a:lnTo>
                  <a:pt x="1674254" y="0"/>
                </a:lnTo>
                <a:lnTo>
                  <a:pt x="2734056" y="6850199"/>
                </a:lnTo>
                <a:lnTo>
                  <a:pt x="2734056" y="6858000"/>
                </a:lnTo>
                <a:lnTo>
                  <a:pt x="842596" y="6858000"/>
                </a:lnTo>
                <a:lnTo>
                  <a:pt x="0" y="1191846"/>
                </a:lnTo>
                <a:close/>
              </a:path>
            </a:pathLst>
          </a:custGeom>
        </p:spPr>
      </p:pic>
      <p:sp>
        <p:nvSpPr>
          <p:cNvPr id="18" name="Isosceles Triangle 17">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2786047" y="2160589"/>
            <a:ext cx="6487955" cy="3880773"/>
          </a:xfrm>
        </p:spPr>
        <p:txBody>
          <a:bodyPr>
            <a:normAutofit/>
          </a:bodyPr>
          <a:lstStyle/>
          <a:p>
            <a:pPr>
              <a:lnSpc>
                <a:spcPct val="90000"/>
              </a:lnSpc>
            </a:pPr>
            <a:r>
              <a:rPr lang="en-ZA" sz="1500" b="1" dirty="0">
                <a:effectLst/>
                <a:highlight>
                  <a:srgbClr val="FFFFFF"/>
                </a:highlight>
                <a:latin typeface="Arial" panose="020B0604020202020204" pitchFamily="34" charset="0"/>
                <a:ea typeface="Calibri" panose="020F0502020204030204" pitchFamily="34" charset="0"/>
                <a:cs typeface="Aptos" panose="020B0004020202020204" pitchFamily="34" charset="0"/>
              </a:rPr>
              <a:t>Data Privacy Concerns</a:t>
            </a:r>
            <a:endParaRPr lang="en-ZA" sz="1500" b="1" dirty="0">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r>
              <a:rPr lang="en-ZA" sz="1500" dirty="0">
                <a:effectLst/>
                <a:highlight>
                  <a:srgbClr val="FFFFFF"/>
                </a:highlight>
                <a:latin typeface="Arial" panose="020B0604020202020204" pitchFamily="34" charset="0"/>
                <a:ea typeface="Calibri" panose="020F0502020204030204" pitchFamily="34" charset="0"/>
                <a:cs typeface="Aptos" panose="020B0004020202020204" pitchFamily="34" charset="0"/>
              </a:rPr>
              <a:t>AI systems often require large amounts of data, raising concerns about data privacy and security.</a:t>
            </a:r>
            <a:endParaRPr lang="en-ZA" sz="1500" dirty="0">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r>
              <a:rPr lang="en-ZA" sz="1500" b="1" i="1" dirty="0">
                <a:effectLst/>
                <a:highlight>
                  <a:srgbClr val="FFFFFF"/>
                </a:highlight>
                <a:latin typeface="Arial" panose="020B0604020202020204" pitchFamily="34" charset="0"/>
                <a:ea typeface="Calibri" panose="020F0502020204030204" pitchFamily="34" charset="0"/>
                <a:cs typeface="Aptos" panose="020B0004020202020204" pitchFamily="34" charset="0"/>
              </a:rPr>
              <a:t>Mitigation</a:t>
            </a:r>
            <a:r>
              <a:rPr lang="en-ZA" sz="1500" dirty="0">
                <a:effectLst/>
                <a:highlight>
                  <a:srgbClr val="FFFFFF"/>
                </a:highlight>
                <a:latin typeface="Arial" panose="020B0604020202020204" pitchFamily="34" charset="0"/>
                <a:ea typeface="Calibri" panose="020F0502020204030204" pitchFamily="34" charset="0"/>
                <a:cs typeface="Aptos" panose="020B0004020202020204" pitchFamily="34" charset="0"/>
              </a:rPr>
              <a:t> : Businesses must implement robust data governance frameworks and comply with regulatory standards like GDPR to safeguard customer information.</a:t>
            </a:r>
            <a:endParaRPr lang="en-ZA" sz="1500" dirty="0">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endParaRPr lang="en-ZA" sz="1500" dirty="0">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a:lnSpc>
                <a:spcPct val="90000"/>
              </a:lnSpc>
            </a:pPr>
            <a:r>
              <a:rPr lang="en-ZA" sz="1500" b="1" dirty="0">
                <a:effectLst/>
                <a:highlight>
                  <a:srgbClr val="FFFFFF"/>
                </a:highlight>
                <a:latin typeface="Arial" panose="020B0604020202020204" pitchFamily="34" charset="0"/>
                <a:ea typeface="Calibri" panose="020F0502020204030204" pitchFamily="34" charset="0"/>
                <a:cs typeface="Aptos" panose="020B0004020202020204" pitchFamily="34" charset="0"/>
              </a:rPr>
              <a:t>Job Displacement</a:t>
            </a:r>
            <a:endParaRPr lang="en-ZA" sz="1500" b="1" dirty="0">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r>
              <a:rPr lang="en-ZA" sz="1500" dirty="0">
                <a:effectLst/>
                <a:highlight>
                  <a:srgbClr val="FFFFFF"/>
                </a:highlight>
                <a:latin typeface="Arial" panose="020B0604020202020204" pitchFamily="34" charset="0"/>
                <a:ea typeface="Calibri" panose="020F0502020204030204" pitchFamily="34" charset="0"/>
                <a:cs typeface="Aptos" panose="020B0004020202020204" pitchFamily="34" charset="0"/>
              </a:rPr>
              <a:t>The automation of tasks can lead to job displacement or job role evolution, causing economic and social challenges.</a:t>
            </a:r>
            <a:endParaRPr lang="en-ZA" sz="1500" dirty="0">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r>
              <a:rPr lang="en-ZA" sz="1500" b="1" i="1" dirty="0">
                <a:effectLst/>
                <a:latin typeface="Arial" panose="020B0604020202020204" pitchFamily="34" charset="0"/>
                <a:ea typeface="Calibri" panose="020F0502020204030204" pitchFamily="34" charset="0"/>
              </a:rPr>
              <a:t>Mitigation</a:t>
            </a:r>
            <a:r>
              <a:rPr lang="en-ZA" sz="1500" dirty="0">
                <a:effectLst/>
                <a:latin typeface="Arial" panose="020B0604020202020204" pitchFamily="34" charset="0"/>
                <a:ea typeface="Calibri" panose="020F0502020204030204" pitchFamily="34" charset="0"/>
              </a:rPr>
              <a:t> :Investment in reskilling and upskilling programs for employees can help ease the transition and leverage AI as a tool to augment human capabilities rather than replace them.</a:t>
            </a:r>
            <a:endParaRPr lang="en-ZA" sz="1500" i="1" dirty="0">
              <a:effectLst/>
              <a:highlight>
                <a:srgbClr val="FFFFFF"/>
              </a:highlight>
              <a:latin typeface="Aptos" panose="020B0004020202020204" pitchFamily="34" charset="0"/>
              <a:ea typeface="Calibri" panose="020F0502020204030204" pitchFamily="34" charset="0"/>
              <a:cs typeface="Aptos" panose="020B0004020202020204" pitchFamily="34" charset="0"/>
            </a:endParaRPr>
          </a:p>
          <a:p>
            <a:pPr marL="0" indent="0">
              <a:lnSpc>
                <a:spcPct val="90000"/>
              </a:lnSpc>
              <a:buNone/>
            </a:pPr>
            <a:endParaRPr lang="en-ZA" sz="15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4381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2786047" y="609600"/>
            <a:ext cx="6487955" cy="1320800"/>
          </a:xfrm>
        </p:spPr>
        <p:txBody>
          <a:bodyPr>
            <a:normAutofit/>
          </a:bodyPr>
          <a:lstStyle/>
          <a:p>
            <a:r>
              <a:rPr lang="en-GB" b="1">
                <a:latin typeface="Arial Black" panose="020B0A04020102020204" pitchFamily="34" charset="0"/>
              </a:rPr>
              <a:t>POTENTIAL RISKS OF AI</a:t>
            </a:r>
            <a:endParaRPr lang="en-ZA" b="1">
              <a:latin typeface="Arial Black" panose="020B0A04020102020204" pitchFamily="34" charset="0"/>
            </a:endParaRPr>
          </a:p>
        </p:txBody>
      </p:sp>
      <p:pic>
        <p:nvPicPr>
          <p:cNvPr id="14" name="Picture 13" descr="Light bulb on yellow background with sketched light beams and cord">
            <a:extLst>
              <a:ext uri="{FF2B5EF4-FFF2-40B4-BE49-F238E27FC236}">
                <a16:creationId xmlns:a16="http://schemas.microsoft.com/office/drawing/2014/main" id="{7C9468EA-C897-40BC-A056-496932F04A39}"/>
              </a:ext>
            </a:extLst>
          </p:cNvPr>
          <p:cNvPicPr>
            <a:picLocks noChangeAspect="1"/>
          </p:cNvPicPr>
          <p:nvPr/>
        </p:nvPicPr>
        <p:blipFill rotWithShape="1">
          <a:blip r:embed="rId2">
            <a:duotone>
              <a:prstClr val="black"/>
              <a:schemeClr val="tx2">
                <a:tint val="45000"/>
                <a:satMod val="400000"/>
              </a:schemeClr>
            </a:duotone>
          </a:blip>
          <a:srcRect l="59903" r="15644" b="-1"/>
          <a:stretch/>
        </p:blipFill>
        <p:spPr>
          <a:xfrm>
            <a:off x="20" y="10"/>
            <a:ext cx="2734036" cy="6876278"/>
          </a:xfrm>
          <a:custGeom>
            <a:avLst/>
            <a:gdLst/>
            <a:ahLst/>
            <a:cxnLst/>
            <a:rect l="l" t="t" r="r" b="b"/>
            <a:pathLst>
              <a:path w="2734056" h="6858000">
                <a:moveTo>
                  <a:pt x="0" y="0"/>
                </a:moveTo>
                <a:lnTo>
                  <a:pt x="1674254" y="0"/>
                </a:lnTo>
                <a:lnTo>
                  <a:pt x="2734056" y="6850199"/>
                </a:lnTo>
                <a:lnTo>
                  <a:pt x="2734056" y="6858000"/>
                </a:lnTo>
                <a:lnTo>
                  <a:pt x="842596" y="6858000"/>
                </a:lnTo>
                <a:lnTo>
                  <a:pt x="0" y="1191846"/>
                </a:lnTo>
                <a:close/>
              </a:path>
            </a:pathLst>
          </a:custGeom>
        </p:spPr>
      </p:pic>
      <p:sp>
        <p:nvSpPr>
          <p:cNvPr id="18" name="Isosceles Triangle 17">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 name="Content Placeholder 2">
            <a:extLst>
              <a:ext uri="{FF2B5EF4-FFF2-40B4-BE49-F238E27FC236}">
                <a16:creationId xmlns:a16="http://schemas.microsoft.com/office/drawing/2014/main" id="{2CE6ABBB-3FF1-B2FA-ADFF-63D7D142AD90}"/>
              </a:ext>
            </a:extLst>
          </p:cNvPr>
          <p:cNvSpPr>
            <a:spLocks noGrp="1"/>
          </p:cNvSpPr>
          <p:nvPr>
            <p:ph idx="1"/>
          </p:nvPr>
        </p:nvSpPr>
        <p:spPr>
          <a:xfrm>
            <a:off x="2786047" y="1563329"/>
            <a:ext cx="6487955" cy="4866968"/>
          </a:xfrm>
        </p:spPr>
        <p:txBody>
          <a:bodyPr>
            <a:normAutofit/>
          </a:bodyPr>
          <a:lstStyle/>
          <a:p>
            <a:pPr>
              <a:lnSpc>
                <a:spcPct val="90000"/>
              </a:lnSpc>
            </a:pPr>
            <a:r>
              <a:rPr lang="en-ZA" sz="1500" b="1" dirty="0">
                <a:highlight>
                  <a:srgbClr val="FFFFFF"/>
                </a:highlight>
                <a:latin typeface="Arial" panose="020B0604020202020204" pitchFamily="34" charset="0"/>
                <a:ea typeface="Calibri" panose="020F0502020204030204" pitchFamily="34" charset="0"/>
              </a:rPr>
              <a:t>Bias and Fairness</a:t>
            </a:r>
          </a:p>
          <a:p>
            <a:pPr marL="0" indent="0">
              <a:lnSpc>
                <a:spcPct val="90000"/>
              </a:lnSpc>
              <a:buFont typeface="Wingdings 3" charset="2"/>
              <a:buNone/>
            </a:pPr>
            <a:r>
              <a:rPr lang="en-ZA" sz="1500" dirty="0">
                <a:highlight>
                  <a:srgbClr val="FFFFFF"/>
                </a:highlight>
                <a:latin typeface="Arial" panose="020B0604020202020204" pitchFamily="34" charset="0"/>
                <a:ea typeface="Calibri" panose="020F0502020204030204" pitchFamily="34" charset="0"/>
              </a:rPr>
              <a:t>AI algorithms can perpetuate or exacerbate biases present in training data, leading to unfair outcomes.</a:t>
            </a:r>
          </a:p>
          <a:p>
            <a:pPr marL="0" indent="0">
              <a:lnSpc>
                <a:spcPct val="90000"/>
              </a:lnSpc>
              <a:buFont typeface="Wingdings 3" charset="2"/>
              <a:buNone/>
            </a:pPr>
            <a:r>
              <a:rPr lang="en-ZA" sz="1500" b="1" i="1" dirty="0">
                <a:highlight>
                  <a:srgbClr val="FFFFFF"/>
                </a:highlight>
                <a:latin typeface="Arial" panose="020B0604020202020204" pitchFamily="34" charset="0"/>
                <a:ea typeface="Calibri" panose="020F0502020204030204" pitchFamily="34" charset="0"/>
              </a:rPr>
              <a:t>Mitigation</a:t>
            </a:r>
            <a:r>
              <a:rPr lang="en-ZA" sz="1500" dirty="0">
                <a:highlight>
                  <a:srgbClr val="FFFFFF"/>
                </a:highlight>
                <a:latin typeface="Arial" panose="020B0604020202020204" pitchFamily="34" charset="0"/>
                <a:ea typeface="Calibri" panose="020F0502020204030204" pitchFamily="34" charset="0"/>
              </a:rPr>
              <a:t>: Implementing fairness audits and using diverse datasets can help ensure AI systems make unbiased decisions.</a:t>
            </a:r>
          </a:p>
          <a:p>
            <a:pPr marL="0" indent="0">
              <a:lnSpc>
                <a:spcPct val="90000"/>
              </a:lnSpc>
              <a:buFont typeface="Wingdings 3" charset="2"/>
              <a:buNone/>
            </a:pPr>
            <a:endParaRPr lang="en-ZA" sz="1500" b="1" dirty="0">
              <a:highlight>
                <a:srgbClr val="FFFFFF"/>
              </a:highlight>
              <a:latin typeface="Arial" panose="020B0604020202020204" pitchFamily="34" charset="0"/>
              <a:ea typeface="Calibri" panose="020F0502020204030204" pitchFamily="34" charset="0"/>
            </a:endParaRPr>
          </a:p>
          <a:p>
            <a:pPr>
              <a:lnSpc>
                <a:spcPct val="90000"/>
              </a:lnSpc>
            </a:pPr>
            <a:r>
              <a:rPr lang="en-ZA" sz="1500" b="1" dirty="0">
                <a:highlight>
                  <a:srgbClr val="FFFFFF"/>
                </a:highlight>
                <a:latin typeface="Arial" panose="020B0604020202020204" pitchFamily="34" charset="0"/>
                <a:ea typeface="Calibri" panose="020F0502020204030204" pitchFamily="34" charset="0"/>
              </a:rPr>
              <a:t>Transparency and Explainability</a:t>
            </a:r>
          </a:p>
          <a:p>
            <a:pPr marL="0" indent="0">
              <a:lnSpc>
                <a:spcPct val="90000"/>
              </a:lnSpc>
              <a:buFont typeface="Wingdings 3" charset="2"/>
              <a:buNone/>
            </a:pPr>
            <a:r>
              <a:rPr lang="en-ZA" sz="1500" dirty="0">
                <a:highlight>
                  <a:srgbClr val="FFFFFF"/>
                </a:highlight>
                <a:latin typeface="Arial" panose="020B0604020202020204" pitchFamily="34" charset="0"/>
                <a:ea typeface="Calibri" panose="020F0502020204030204" pitchFamily="34" charset="0"/>
              </a:rPr>
              <a:t>Many AI models, especially deep learning models, operate as “black boxes,” making it difficult to understand how decisions are made.</a:t>
            </a:r>
          </a:p>
          <a:p>
            <a:pPr marL="0" indent="0">
              <a:lnSpc>
                <a:spcPct val="90000"/>
              </a:lnSpc>
              <a:buFont typeface="Wingdings 3" charset="2"/>
              <a:buNone/>
            </a:pPr>
            <a:r>
              <a:rPr lang="en-ZA" sz="1500" b="1" i="1" dirty="0">
                <a:highlight>
                  <a:srgbClr val="FFFFFF"/>
                </a:highlight>
                <a:latin typeface="Arial" panose="020B0604020202020204" pitchFamily="34" charset="0"/>
                <a:ea typeface="Calibri" panose="020F0502020204030204" pitchFamily="34" charset="0"/>
              </a:rPr>
              <a:t>Mitigation</a:t>
            </a:r>
            <a:r>
              <a:rPr lang="en-ZA" sz="1500" dirty="0">
                <a:highlight>
                  <a:srgbClr val="FFFFFF"/>
                </a:highlight>
                <a:latin typeface="Arial" panose="020B0604020202020204" pitchFamily="34" charset="0"/>
                <a:ea typeface="Calibri" panose="020F0502020204030204" pitchFamily="34" charset="0"/>
              </a:rPr>
              <a:t> : Developing explainable AI (XAI) techniques and promoting transparency in AI system design are critical for trust and accountability.</a:t>
            </a:r>
          </a:p>
          <a:p>
            <a:pPr>
              <a:lnSpc>
                <a:spcPct val="90000"/>
              </a:lnSpc>
            </a:pPr>
            <a:endParaRPr lang="en-ZA" sz="1500" b="1" dirty="0">
              <a:highlight>
                <a:srgbClr val="FFFFFF"/>
              </a:highlight>
              <a:latin typeface="Arial" panose="020B0604020202020204" pitchFamily="34" charset="0"/>
              <a:ea typeface="Calibri" panose="020F0502020204030204" pitchFamily="34" charset="0"/>
            </a:endParaRPr>
          </a:p>
          <a:p>
            <a:pPr>
              <a:lnSpc>
                <a:spcPct val="90000"/>
              </a:lnSpc>
            </a:pPr>
            <a:r>
              <a:rPr lang="en-ZA" sz="1500" b="1" dirty="0">
                <a:highlight>
                  <a:srgbClr val="FFFFFF"/>
                </a:highlight>
                <a:latin typeface="Arial" panose="020B0604020202020204" pitchFamily="34" charset="0"/>
                <a:ea typeface="Calibri" panose="020F0502020204030204" pitchFamily="34" charset="0"/>
              </a:rPr>
              <a:t> Ethical Implications</a:t>
            </a:r>
          </a:p>
          <a:p>
            <a:pPr marL="0" indent="0">
              <a:lnSpc>
                <a:spcPct val="90000"/>
              </a:lnSpc>
              <a:buFont typeface="Wingdings 3" charset="2"/>
              <a:buNone/>
            </a:pPr>
            <a:r>
              <a:rPr lang="en-ZA" sz="1500" dirty="0">
                <a:highlight>
                  <a:srgbClr val="FFFFFF"/>
                </a:highlight>
                <a:latin typeface="Arial" panose="020B0604020202020204" pitchFamily="34" charset="0"/>
                <a:ea typeface="Calibri" panose="020F0502020204030204" pitchFamily="34" charset="0"/>
              </a:rPr>
              <a:t>The deployment of AI must consider ethical implications, including the social impact of AI technologies.’</a:t>
            </a:r>
          </a:p>
          <a:p>
            <a:pPr marL="0" indent="0">
              <a:lnSpc>
                <a:spcPct val="90000"/>
              </a:lnSpc>
              <a:buFont typeface="Wingdings 3" charset="2"/>
              <a:buNone/>
            </a:pPr>
            <a:r>
              <a:rPr lang="en-ZA" sz="1500" b="1" i="1" dirty="0">
                <a:highlight>
                  <a:srgbClr val="FFFFFF"/>
                </a:highlight>
                <a:latin typeface="Arial" panose="020B0604020202020204" pitchFamily="34" charset="0"/>
                <a:ea typeface="Calibri" panose="020F0502020204030204" pitchFamily="34" charset="0"/>
              </a:rPr>
              <a:t>Mitigation</a:t>
            </a:r>
            <a:r>
              <a:rPr lang="en-ZA" sz="1500" dirty="0">
                <a:highlight>
                  <a:srgbClr val="FFFFFF"/>
                </a:highlight>
                <a:latin typeface="Arial" panose="020B0604020202020204" pitchFamily="34" charset="0"/>
                <a:ea typeface="Calibri" panose="020F0502020204030204" pitchFamily="34" charset="0"/>
              </a:rPr>
              <a:t> : Establishing ethical guidelines and committees can guide the responsible development and deployment of AI.</a:t>
            </a:r>
          </a:p>
          <a:p>
            <a:pPr marL="0" indent="0">
              <a:lnSpc>
                <a:spcPct val="90000"/>
              </a:lnSpc>
              <a:buNone/>
            </a:pPr>
            <a:endParaRPr lang="en-ZA" sz="10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23551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BD11ECC6-8551-4768-8DFD-CD41AF420A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1"/>
            <a:ext cx="12192000" cy="228599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73" name="Group 72">
            <a:extLst>
              <a:ext uri="{FF2B5EF4-FFF2-40B4-BE49-F238E27FC236}">
                <a16:creationId xmlns:a16="http://schemas.microsoft.com/office/drawing/2014/main" id="{93657592-CA60-4F45-B1A0-88AA7724208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25267" y="-8467"/>
            <a:ext cx="4766733" cy="6866467"/>
            <a:chOff x="7425267" y="-8467"/>
            <a:chExt cx="4766733" cy="6866467"/>
          </a:xfrm>
        </p:grpSpPr>
        <p:cxnSp>
          <p:nvCxnSpPr>
            <p:cNvPr id="74" name="Straight Connector 73">
              <a:extLst>
                <a:ext uri="{FF2B5EF4-FFF2-40B4-BE49-F238E27FC236}">
                  <a16:creationId xmlns:a16="http://schemas.microsoft.com/office/drawing/2014/main" id="{6F47E2B4-7DA9-4312-A1F0-C48388B236A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96547" y="4572001"/>
              <a:ext cx="393665" cy="2285999"/>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35B274F7-039F-4BFC-AA98-B51B1D6CB6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7425267" y="4572001"/>
              <a:ext cx="3383073" cy="2285999"/>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76" name="Rectangle 23">
              <a:extLst>
                <a:ext uri="{FF2B5EF4-FFF2-40B4-BE49-F238E27FC236}">
                  <a16:creationId xmlns:a16="http://schemas.microsoft.com/office/drawing/2014/main" id="{11A31103-C703-46C9-9D26-497A1ACD5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7" name="Rectangle 25">
              <a:extLst>
                <a:ext uri="{FF2B5EF4-FFF2-40B4-BE49-F238E27FC236}">
                  <a16:creationId xmlns:a16="http://schemas.microsoft.com/office/drawing/2014/main" id="{382F955F-FC22-44B8-BDCF-B77580323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8" name="Isosceles Triangle 77">
              <a:extLst>
                <a:ext uri="{FF2B5EF4-FFF2-40B4-BE49-F238E27FC236}">
                  <a16:creationId xmlns:a16="http://schemas.microsoft.com/office/drawing/2014/main" id="{1F567692-F087-479A-8931-BD2869C3E4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9" name="Rectangle 27">
              <a:extLst>
                <a:ext uri="{FF2B5EF4-FFF2-40B4-BE49-F238E27FC236}">
                  <a16:creationId xmlns:a16="http://schemas.microsoft.com/office/drawing/2014/main" id="{49B3E4CD-0738-4B9D-A14F-1E8694DDF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0" name="Rectangle 28">
              <a:extLst>
                <a:ext uri="{FF2B5EF4-FFF2-40B4-BE49-F238E27FC236}">
                  <a16:creationId xmlns:a16="http://schemas.microsoft.com/office/drawing/2014/main" id="{4753B851-AD90-4CCD-85D0-65AA6567D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1" name="Rectangle 29">
              <a:extLst>
                <a:ext uri="{FF2B5EF4-FFF2-40B4-BE49-F238E27FC236}">
                  <a16:creationId xmlns:a16="http://schemas.microsoft.com/office/drawing/2014/main" id="{EBF14868-A190-4E21-9522-8977C474C9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82" name="Isosceles Triangle 81">
              <a:extLst>
                <a:ext uri="{FF2B5EF4-FFF2-40B4-BE49-F238E27FC236}">
                  <a16:creationId xmlns:a16="http://schemas.microsoft.com/office/drawing/2014/main" id="{BCBB4922-76EE-442B-A649-09873DCE79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grpSp>
      <p:sp>
        <p:nvSpPr>
          <p:cNvPr id="2" name="Title 1">
            <a:extLst>
              <a:ext uri="{FF2B5EF4-FFF2-40B4-BE49-F238E27FC236}">
                <a16:creationId xmlns:a16="http://schemas.microsoft.com/office/drawing/2014/main" id="{700F3723-628F-0582-910C-EE0645E0FBBB}"/>
              </a:ext>
            </a:extLst>
          </p:cNvPr>
          <p:cNvSpPr>
            <a:spLocks noGrp="1"/>
          </p:cNvSpPr>
          <p:nvPr>
            <p:ph type="title"/>
          </p:nvPr>
        </p:nvSpPr>
        <p:spPr>
          <a:xfrm>
            <a:off x="677334" y="4765972"/>
            <a:ext cx="8596668" cy="1320800"/>
          </a:xfrm>
        </p:spPr>
        <p:txBody>
          <a:bodyPr anchor="ctr">
            <a:normAutofit/>
          </a:bodyPr>
          <a:lstStyle/>
          <a:p>
            <a:r>
              <a:rPr lang="en-GB" sz="4400" b="1" dirty="0">
                <a:solidFill>
                  <a:schemeClr val="bg1"/>
                </a:solidFill>
                <a:latin typeface="Arial Black" panose="020B0A04020102020204" pitchFamily="34" charset="0"/>
              </a:rPr>
              <a:t>ARTIFICIAL INTELLIGENCE</a:t>
            </a:r>
            <a:endParaRPr lang="en-ZA" sz="4400" b="1" dirty="0">
              <a:solidFill>
                <a:schemeClr val="bg1"/>
              </a:solidFill>
              <a:latin typeface="Arial Black" panose="020B0A04020102020204" pitchFamily="34" charset="0"/>
            </a:endParaRPr>
          </a:p>
        </p:txBody>
      </p:sp>
      <p:sp useBgFill="1">
        <p:nvSpPr>
          <p:cNvPr id="84" name="Rectangle 83">
            <a:extLst>
              <a:ext uri="{FF2B5EF4-FFF2-40B4-BE49-F238E27FC236}">
                <a16:creationId xmlns:a16="http://schemas.microsoft.com/office/drawing/2014/main" id="{8E2EB503-A017-4457-A105-53638C97D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Isosceles Triangle 65">
            <a:extLst>
              <a:ext uri="{FF2B5EF4-FFF2-40B4-BE49-F238E27FC236}">
                <a16:creationId xmlns:a16="http://schemas.microsoft.com/office/drawing/2014/main" id="{518E5A25-92C5-4F27-8E26-0AAAB0CDC8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594123" y="642938"/>
            <a:ext cx="488669" cy="3286125"/>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7" name="Content Placeholder 2">
            <a:extLst>
              <a:ext uri="{FF2B5EF4-FFF2-40B4-BE49-F238E27FC236}">
                <a16:creationId xmlns:a16="http://schemas.microsoft.com/office/drawing/2014/main" id="{2CE6ABBB-3FF1-B2FA-ADFF-63D7D142AD90}"/>
              </a:ext>
            </a:extLst>
          </p:cNvPr>
          <p:cNvSpPr>
            <a:spLocks/>
          </p:cNvSpPr>
          <p:nvPr/>
        </p:nvSpPr>
        <p:spPr>
          <a:xfrm>
            <a:off x="4303247" y="1025169"/>
            <a:ext cx="4294631" cy="2250681"/>
          </a:xfrm>
          <a:prstGeom prst="rect">
            <a:avLst/>
          </a:prstGeom>
        </p:spPr>
        <p:txBody>
          <a:bodyPr>
            <a:normAutofit/>
          </a:bodyPr>
          <a:lstStyle/>
          <a:p>
            <a:pPr defTabSz="260604">
              <a:spcAft>
                <a:spcPts val="600"/>
              </a:spcAft>
            </a:pPr>
            <a:r>
              <a:rPr lang="en-ZA" kern="1200" dirty="0">
                <a:solidFill>
                  <a:srgbClr val="222222"/>
                </a:solidFill>
                <a:highlight>
                  <a:srgbClr val="FFFFFF"/>
                </a:highlight>
                <a:latin typeface="Arial" panose="020B0604020202020204" pitchFamily="34" charset="0"/>
                <a:ea typeface="+mn-ea"/>
                <a:cs typeface="+mn-cs"/>
              </a:rPr>
              <a:t>In summary, while AI presents significant benefits that can drive substantial value for businesses and boards, it is essential to address and mitigate the associated risks through comprehensive strategies, ethical guidelines, and robust governance frameworks.</a:t>
            </a:r>
            <a:endParaRPr lang="en-ZA" kern="1200" dirty="0">
              <a:solidFill>
                <a:schemeClr val="tx1"/>
              </a:solidFill>
              <a:highlight>
                <a:srgbClr val="FFFFFF"/>
              </a:highlight>
              <a:latin typeface="Aptos" panose="020B0004020202020204" pitchFamily="34" charset="0"/>
              <a:ea typeface="+mn-ea"/>
              <a:cs typeface="+mn-cs"/>
            </a:endParaRPr>
          </a:p>
          <a:p>
            <a:pPr marL="0" indent="0" algn="l">
              <a:spcAft>
                <a:spcPts val="600"/>
              </a:spcAft>
              <a:buNone/>
            </a:pPr>
            <a:endParaRPr lang="en-GB" b="0" i="0" dirty="0">
              <a:effectLst/>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049F1B23-56F9-C381-FEA1-E98450191337}"/>
              </a:ext>
            </a:extLst>
          </p:cNvPr>
          <p:cNvSpPr txBox="1">
            <a:spLocks/>
          </p:cNvSpPr>
          <p:nvPr/>
        </p:nvSpPr>
        <p:spPr>
          <a:xfrm>
            <a:off x="4303247" y="642938"/>
            <a:ext cx="2230288" cy="382231"/>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defTabSz="260604">
              <a:spcBef>
                <a:spcPts val="570"/>
              </a:spcBef>
              <a:buNone/>
            </a:pPr>
            <a:r>
              <a:rPr lang="en-GB" sz="1600" b="1" kern="1200" dirty="0">
                <a:solidFill>
                  <a:schemeClr val="tx1"/>
                </a:solidFill>
                <a:highlight>
                  <a:srgbClr val="FFFFFF"/>
                </a:highlight>
                <a:latin typeface="Calibri" panose="020F0502020204030204" pitchFamily="34" charset="0"/>
                <a:ea typeface="+mn-ea"/>
                <a:cs typeface="Calibri" panose="020F0502020204030204" pitchFamily="34" charset="0"/>
              </a:rPr>
              <a:t>IN CONCLUSION</a:t>
            </a:r>
            <a:endPar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descr="A logo with a purple and green design&#10;&#10;Description automatically generated">
            <a:extLst>
              <a:ext uri="{FF2B5EF4-FFF2-40B4-BE49-F238E27FC236}">
                <a16:creationId xmlns:a16="http://schemas.microsoft.com/office/drawing/2014/main" id="{C7E476C6-531A-1FF5-A819-02A1F86FEB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146" y="-8467"/>
            <a:ext cx="2230288" cy="1468557"/>
          </a:xfrm>
          <a:prstGeom prst="rect">
            <a:avLst/>
          </a:prstGeom>
        </p:spPr>
      </p:pic>
    </p:spTree>
    <p:extLst>
      <p:ext uri="{BB962C8B-B14F-4D97-AF65-F5344CB8AC3E}">
        <p14:creationId xmlns:p14="http://schemas.microsoft.com/office/powerpoint/2010/main" val="141316627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622</TotalTime>
  <Words>582</Words>
  <Application>Microsoft Office PowerPoint</Application>
  <PresentationFormat>Widescreen</PresentationFormat>
  <Paragraphs>46</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Aptos</vt:lpstr>
      <vt:lpstr>Arial</vt:lpstr>
      <vt:lpstr>Arial Black</vt:lpstr>
      <vt:lpstr>Calibri</vt:lpstr>
      <vt:lpstr>Trebuchet MS</vt:lpstr>
      <vt:lpstr>Wingdings 3</vt:lpstr>
      <vt:lpstr>Facet</vt:lpstr>
      <vt:lpstr>THOUGHT LEADERSHIP</vt:lpstr>
      <vt:lpstr>Artificial Intelligence  -AI</vt:lpstr>
      <vt:lpstr>KEY BENEFITS OF AI</vt:lpstr>
      <vt:lpstr>KEY BENEFITS OF AI</vt:lpstr>
      <vt:lpstr>KEY BENEFITS OF AI</vt:lpstr>
      <vt:lpstr>POTENTIAL RISKS OF AI</vt:lpstr>
      <vt:lpstr>POTENTIAL RISKS OF AI</vt:lpstr>
      <vt:lpstr>ARTIFICIAL INTELLIGENCE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THOUGHT LEADERSHIP</dc:title>
  <dc:creator>Tamlyn Camhee</dc:creator>
  <cp:lastModifiedBy>E5349</cp:lastModifiedBy>
  <cp:revision>36</cp:revision>
  <dcterms:created xsi:type="dcterms:W3CDTF">2022-08-15T11:42:33Z</dcterms:created>
  <dcterms:modified xsi:type="dcterms:W3CDTF">2024-06-19T10:02:29Z</dcterms:modified>
</cp:coreProperties>
</file>