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8B14AA-8902-4B2B-8AC6-1428CA1F4B4A}"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34A16B6-9887-4A15-8189-8B75D6590FE6}">
      <dgm:prSet custT="1"/>
      <dgm:spPr/>
      <dgm:t>
        <a:bodyPr/>
        <a:lstStyle/>
        <a:p>
          <a:r>
            <a:rPr lang="en-GB" sz="3300" b="0" i="0" dirty="0"/>
            <a:t> </a:t>
          </a:r>
          <a:r>
            <a:rPr lang="en-GB" sz="2400" b="0" i="0" dirty="0">
              <a:latin typeface="Calibri" panose="020F0502020204030204" pitchFamily="34" charset="0"/>
              <a:ea typeface="Calibri" panose="020F0502020204030204" pitchFamily="34" charset="0"/>
              <a:cs typeface="Calibri" panose="020F0502020204030204" pitchFamily="34" charset="0"/>
            </a:rPr>
            <a:t>NHI will not replace Medical Aid Schemes, members will be free to continue with their medical schemes if they still wish to. When the NHI is fully implemented the role of medical schemes will change as they will provide cover for services not reimbursable by the NHI Fund</a:t>
          </a:r>
          <a:r>
            <a:rPr lang="en-GB" sz="3300" b="0" i="0" dirty="0">
              <a:latin typeface="Calibri" panose="020F0502020204030204" pitchFamily="34" charset="0"/>
              <a:ea typeface="Calibri" panose="020F0502020204030204" pitchFamily="34" charset="0"/>
              <a:cs typeface="Calibri" panose="020F0502020204030204" pitchFamily="34" charset="0"/>
            </a:rPr>
            <a:t>.</a:t>
          </a:r>
          <a:endParaRPr lang="en-US" sz="3300" dirty="0">
            <a:latin typeface="Calibri" panose="020F0502020204030204" pitchFamily="34" charset="0"/>
            <a:ea typeface="Calibri" panose="020F0502020204030204" pitchFamily="34" charset="0"/>
            <a:cs typeface="Calibri" panose="020F0502020204030204" pitchFamily="34" charset="0"/>
          </a:endParaRPr>
        </a:p>
      </dgm:t>
    </dgm:pt>
    <dgm:pt modelId="{19BA7AB3-79C4-4726-A0D6-A95FACAF39AA}" type="parTrans" cxnId="{22AB4450-EAD3-4FE8-BA42-4C5098039351}">
      <dgm:prSet/>
      <dgm:spPr/>
      <dgm:t>
        <a:bodyPr/>
        <a:lstStyle/>
        <a:p>
          <a:endParaRPr lang="en-US"/>
        </a:p>
      </dgm:t>
    </dgm:pt>
    <dgm:pt modelId="{26587310-36B0-48DD-825E-D56999A4B499}" type="sibTrans" cxnId="{22AB4450-EAD3-4FE8-BA42-4C5098039351}">
      <dgm:prSet/>
      <dgm:spPr/>
      <dgm:t>
        <a:bodyPr/>
        <a:lstStyle/>
        <a:p>
          <a:endParaRPr lang="en-US"/>
        </a:p>
      </dgm:t>
    </dgm:pt>
    <dgm:pt modelId="{8183D5D0-1BE2-498D-8392-3C63AFB2D6BF}" type="pres">
      <dgm:prSet presAssocID="{568B14AA-8902-4B2B-8AC6-1428CA1F4B4A}" presName="linear" presStyleCnt="0">
        <dgm:presLayoutVars>
          <dgm:animLvl val="lvl"/>
          <dgm:resizeHandles val="exact"/>
        </dgm:presLayoutVars>
      </dgm:prSet>
      <dgm:spPr/>
    </dgm:pt>
    <dgm:pt modelId="{6111BECD-987C-4760-ABCB-26EF09A3F78F}" type="pres">
      <dgm:prSet presAssocID="{734A16B6-9887-4A15-8189-8B75D6590FE6}" presName="parentText" presStyleLbl="node1" presStyleIdx="0" presStyleCnt="1">
        <dgm:presLayoutVars>
          <dgm:chMax val="0"/>
          <dgm:bulletEnabled val="1"/>
        </dgm:presLayoutVars>
      </dgm:prSet>
      <dgm:spPr/>
    </dgm:pt>
  </dgm:ptLst>
  <dgm:cxnLst>
    <dgm:cxn modelId="{A6C7975F-0375-43E3-8F4E-3F83FC56767D}" type="presOf" srcId="{568B14AA-8902-4B2B-8AC6-1428CA1F4B4A}" destId="{8183D5D0-1BE2-498D-8392-3C63AFB2D6BF}" srcOrd="0" destOrd="0" presId="urn:microsoft.com/office/officeart/2005/8/layout/vList2"/>
    <dgm:cxn modelId="{22AB4450-EAD3-4FE8-BA42-4C5098039351}" srcId="{568B14AA-8902-4B2B-8AC6-1428CA1F4B4A}" destId="{734A16B6-9887-4A15-8189-8B75D6590FE6}" srcOrd="0" destOrd="0" parTransId="{19BA7AB3-79C4-4726-A0D6-A95FACAF39AA}" sibTransId="{26587310-36B0-48DD-825E-D56999A4B499}"/>
    <dgm:cxn modelId="{73DA83D5-DA59-458B-9FFB-90938E5CD51F}" type="presOf" srcId="{734A16B6-9887-4A15-8189-8B75D6590FE6}" destId="{6111BECD-987C-4760-ABCB-26EF09A3F78F}" srcOrd="0" destOrd="0" presId="urn:microsoft.com/office/officeart/2005/8/layout/vList2"/>
    <dgm:cxn modelId="{24AFBDAD-8A18-42BB-88F2-0C467E5E9C7B}" type="presParOf" srcId="{8183D5D0-1BE2-498D-8392-3C63AFB2D6BF}" destId="{6111BECD-987C-4760-ABCB-26EF09A3F78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1BECD-987C-4760-ABCB-26EF09A3F78F}">
      <dsp:nvSpPr>
        <dsp:cNvPr id="0" name=""/>
        <dsp:cNvSpPr/>
      </dsp:nvSpPr>
      <dsp:spPr>
        <a:xfrm>
          <a:off x="0" y="1082865"/>
          <a:ext cx="6628804" cy="281384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b="0" i="0" kern="1200" dirty="0"/>
            <a:t> </a:t>
          </a:r>
          <a:r>
            <a:rPr lang="en-GB" sz="2400" b="0" i="0" kern="1200" dirty="0">
              <a:latin typeface="Calibri" panose="020F0502020204030204" pitchFamily="34" charset="0"/>
              <a:ea typeface="Calibri" panose="020F0502020204030204" pitchFamily="34" charset="0"/>
              <a:cs typeface="Calibri" panose="020F0502020204030204" pitchFamily="34" charset="0"/>
            </a:rPr>
            <a:t>NHI will not replace Medical Aid Schemes, members will be free to continue with their medical schemes if they still wish to. When the NHI is fully implemented the role of medical schemes will change as they will provide cover for services not reimbursable by the NHI Fund</a:t>
          </a:r>
          <a:r>
            <a:rPr lang="en-GB" sz="3300" b="0" i="0" kern="1200" dirty="0">
              <a:latin typeface="Calibri" panose="020F0502020204030204" pitchFamily="34" charset="0"/>
              <a:ea typeface="Calibri" panose="020F0502020204030204" pitchFamily="34" charset="0"/>
              <a:cs typeface="Calibri" panose="020F0502020204030204" pitchFamily="34" charset="0"/>
            </a:rPr>
            <a:t>.</a:t>
          </a:r>
          <a:endParaRPr lang="en-US" sz="3300" kern="1200" dirty="0">
            <a:latin typeface="Calibri" panose="020F0502020204030204" pitchFamily="34" charset="0"/>
            <a:ea typeface="Calibri" panose="020F0502020204030204" pitchFamily="34" charset="0"/>
            <a:cs typeface="Calibri" panose="020F0502020204030204" pitchFamily="34" charset="0"/>
          </a:endParaRPr>
        </a:p>
      </dsp:txBody>
      <dsp:txXfrm>
        <a:off x="137361" y="1220226"/>
        <a:ext cx="6354082" cy="253912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91009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24044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04066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0823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1438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124788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63660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4264632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58447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069453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70469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195700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79181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970452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98351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2024/05/23</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18804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4E9D25-EBC4-4951-9D3A-A288ADFC8A21}" type="datetimeFigureOut">
              <a:rPr lang="en-ZA" smtClean="0"/>
              <a:t>2024/05/23</a:t>
            </a:fld>
            <a:endParaRPr lang="en-ZA"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A7A3C59-B80D-42CC-9AB0-78A8714EF53B}" type="slidenum">
              <a:rPr lang="en-ZA" smtClean="0"/>
              <a:t>‹#›</a:t>
            </a:fld>
            <a:endParaRPr lang="en-ZA" dirty="0"/>
          </a:p>
        </p:txBody>
      </p:sp>
    </p:spTree>
    <p:extLst>
      <p:ext uri="{BB962C8B-B14F-4D97-AF65-F5344CB8AC3E}">
        <p14:creationId xmlns:p14="http://schemas.microsoft.com/office/powerpoint/2010/main" val="3803279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6"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7" name="Isosceles Triangle 16">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8"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9"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0"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1" name="Isosceles Triangle 20">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2" name="Isosceles Triangle 21">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pSp>
      <p:sp>
        <p:nvSpPr>
          <p:cNvPr id="4" name="Title 3">
            <a:extLst>
              <a:ext uri="{FF2B5EF4-FFF2-40B4-BE49-F238E27FC236}">
                <a16:creationId xmlns:a16="http://schemas.microsoft.com/office/drawing/2014/main" id="{99F7CCDC-A41C-5654-9389-5E649D5F8764}"/>
              </a:ext>
            </a:extLst>
          </p:cNvPr>
          <p:cNvSpPr>
            <a:spLocks noGrp="1"/>
          </p:cNvSpPr>
          <p:nvPr>
            <p:ph type="title"/>
          </p:nvPr>
        </p:nvSpPr>
        <p:spPr>
          <a:xfrm>
            <a:off x="6094855" y="1261331"/>
            <a:ext cx="3497565" cy="3002662"/>
          </a:xfrm>
        </p:spPr>
        <p:txBody>
          <a:bodyPr vert="horz" lIns="91440" tIns="45720" rIns="91440" bIns="45720" rtlCol="0" anchor="b">
            <a:normAutofit/>
          </a:bodyPr>
          <a:lstStyle/>
          <a:p>
            <a:r>
              <a:rPr lang="en-US" sz="4400" b="1" kern="1200" dirty="0">
                <a:solidFill>
                  <a:srgbClr val="7030A0"/>
                </a:solidFill>
              </a:rPr>
              <a:t>THOUGHT LEADERSHIP</a:t>
            </a:r>
          </a:p>
        </p:txBody>
      </p:sp>
      <p:sp>
        <p:nvSpPr>
          <p:cNvPr id="24" name="Isosceles Triangle 23">
            <a:extLst>
              <a:ext uri="{FF2B5EF4-FFF2-40B4-BE49-F238E27FC236}">
                <a16:creationId xmlns:a16="http://schemas.microsoft.com/office/drawing/2014/main" id="{AA330523-F25B-4007-B3E5-ABB5637D1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7" name="Picture 6" descr="Company name&#10;&#10;Description automatically generated with medium confidence">
            <a:extLst>
              <a:ext uri="{FF2B5EF4-FFF2-40B4-BE49-F238E27FC236}">
                <a16:creationId xmlns:a16="http://schemas.microsoft.com/office/drawing/2014/main" id="{2A3AF6AF-D3D4-7BB7-43BD-9279A4F086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597" y="1216600"/>
            <a:ext cx="4643216" cy="4335340"/>
          </a:xfrm>
          <a:prstGeom prst="rect">
            <a:avLst/>
          </a:prstGeom>
        </p:spPr>
      </p:pic>
      <p:sp>
        <p:nvSpPr>
          <p:cNvPr id="2" name="Title 3">
            <a:extLst>
              <a:ext uri="{FF2B5EF4-FFF2-40B4-BE49-F238E27FC236}">
                <a16:creationId xmlns:a16="http://schemas.microsoft.com/office/drawing/2014/main" id="{107ABE03-1267-1491-8806-3D52767DC8CF}"/>
              </a:ext>
            </a:extLst>
          </p:cNvPr>
          <p:cNvSpPr txBox="1">
            <a:spLocks/>
          </p:cNvSpPr>
          <p:nvPr/>
        </p:nvSpPr>
        <p:spPr>
          <a:xfrm>
            <a:off x="4668123" y="3589867"/>
            <a:ext cx="5426775" cy="1166883"/>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solidFill>
                  <a:srgbClr val="7030A0"/>
                </a:solidFill>
              </a:rPr>
              <a:t>National Health Insurance Bill</a:t>
            </a:r>
          </a:p>
        </p:txBody>
      </p:sp>
    </p:spTree>
    <p:extLst>
      <p:ext uri="{BB962C8B-B14F-4D97-AF65-F5344CB8AC3E}">
        <p14:creationId xmlns:p14="http://schemas.microsoft.com/office/powerpoint/2010/main" val="34642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677334" y="609600"/>
            <a:ext cx="8596668" cy="1320800"/>
          </a:xfrm>
        </p:spPr>
        <p:txBody>
          <a:bodyPr anchor="t">
            <a:normAutofit/>
          </a:bodyPr>
          <a:lstStyle/>
          <a:p>
            <a:pPr algn="ctr"/>
            <a:r>
              <a:rPr lang="en-ZA" b="1" dirty="0">
                <a:solidFill>
                  <a:srgbClr val="7030A0"/>
                </a:solidFill>
                <a:latin typeface="Arial Black" panose="020B0A04020102020204" pitchFamily="34" charset="0"/>
              </a:rPr>
              <a:t>The NHI Act process</a:t>
            </a:r>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4063160" y="2160589"/>
            <a:ext cx="5207839" cy="3880773"/>
          </a:xfrm>
        </p:spPr>
        <p:txBody>
          <a:bodyPr>
            <a:normAutofit/>
          </a:bodyPr>
          <a:lstStyle/>
          <a:p>
            <a:r>
              <a:rPr lang="en-GB" b="0" i="0">
                <a:effectLst/>
                <a:highlight>
                  <a:srgbClr val="FFFFFF"/>
                </a:highlight>
                <a:latin typeface="Calibri" panose="020F0502020204030204" pitchFamily="34" charset="0"/>
                <a:ea typeface="Calibri" panose="020F0502020204030204" pitchFamily="34" charset="0"/>
                <a:cs typeface="Calibri" panose="020F0502020204030204" pitchFamily="34" charset="0"/>
              </a:rPr>
              <a:t>The NHI Act was approved by the Portfolio Committee on Health in May 2023, and it was passed by Parliament in June 2023 and then sent to the National Council of Provinces ("NCOP") for concurrence.</a:t>
            </a:r>
          </a:p>
          <a:p>
            <a:r>
              <a:rPr lang="en-GB" b="0" i="0">
                <a:effectLst/>
                <a:highlight>
                  <a:srgbClr val="FFFFFF"/>
                </a:highlight>
                <a:latin typeface="Calibri" panose="020F0502020204030204" pitchFamily="34" charset="0"/>
                <a:ea typeface="Calibri" panose="020F0502020204030204" pitchFamily="34" charset="0"/>
                <a:cs typeface="Calibri" panose="020F0502020204030204" pitchFamily="34" charset="0"/>
              </a:rPr>
              <a:t>On 6 December 2023, the NCOP passed the NHI Bill, and submitted it to the President for assent. </a:t>
            </a:r>
          </a:p>
          <a:p>
            <a:r>
              <a:rPr lang="en-GB" b="0" i="0">
                <a:effectLst/>
                <a:highlight>
                  <a:srgbClr val="FFFFFF"/>
                </a:highlight>
                <a:latin typeface="Calibri" panose="020F0502020204030204" pitchFamily="34" charset="0"/>
                <a:ea typeface="Calibri" panose="020F0502020204030204" pitchFamily="34" charset="0"/>
                <a:cs typeface="Calibri" panose="020F0502020204030204" pitchFamily="34" charset="0"/>
              </a:rPr>
              <a:t>On 15 May 2024, President Cyril Ramaphosa signed the Bill into law in Pretoria and on 16 May 2024 was gazetted as the NHI Act but with no effective dates yet stipulated.</a:t>
            </a:r>
          </a:p>
          <a:p>
            <a:pPr marL="0" indent="0">
              <a:buNone/>
            </a:pPr>
            <a:endParaRPr lang="en-GB" b="0" i="0">
              <a:effectLst/>
              <a:latin typeface="Arial" panose="020B0604020202020204" pitchFamily="34" charset="0"/>
              <a:cs typeface="Arial" panose="020B0604020202020204" pitchFamily="34" charset="0"/>
            </a:endParaRPr>
          </a:p>
        </p:txBody>
      </p:sp>
      <p:pic>
        <p:nvPicPr>
          <p:cNvPr id="3" name="Picture 2" descr="Company name&#10;&#10;Description automatically generated with medium confidence">
            <a:extLst>
              <a:ext uri="{FF2B5EF4-FFF2-40B4-BE49-F238E27FC236}">
                <a16:creationId xmlns:a16="http://schemas.microsoft.com/office/drawing/2014/main" id="{895BF559-5B3F-47DB-80D3-B8B99B47E7A9}"/>
              </a:ext>
            </a:extLst>
          </p:cNvPr>
          <p:cNvPicPr>
            <a:picLocks noChangeAspect="1"/>
          </p:cNvPicPr>
          <p:nvPr/>
        </p:nvPicPr>
        <p:blipFill rotWithShape="1">
          <a:blip r:embed="rId2">
            <a:extLst>
              <a:ext uri="{28A0092B-C50C-407E-A947-70E740481C1C}">
                <a14:useLocalDpi xmlns:a14="http://schemas.microsoft.com/office/drawing/2010/main" val="0"/>
              </a:ext>
            </a:extLst>
          </a:blip>
          <a:srcRect r="19000" b="-4"/>
          <a:stretch/>
        </p:blipFill>
        <p:spPr>
          <a:xfrm>
            <a:off x="677334" y="2159331"/>
            <a:ext cx="3144597" cy="3882362"/>
          </a:xfrm>
          <a:prstGeom prst="rect">
            <a:avLst/>
          </a:prstGeom>
        </p:spPr>
      </p:pic>
    </p:spTree>
    <p:extLst>
      <p:ext uri="{BB962C8B-B14F-4D97-AF65-F5344CB8AC3E}">
        <p14:creationId xmlns:p14="http://schemas.microsoft.com/office/powerpoint/2010/main" val="1144401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2849562" y="299884"/>
            <a:ext cx="6810632" cy="1320800"/>
          </a:xfrm>
        </p:spPr>
        <p:txBody>
          <a:bodyPr>
            <a:normAutofit/>
          </a:bodyPr>
          <a:lstStyle/>
          <a:p>
            <a:pPr algn="ctr"/>
            <a:r>
              <a:rPr lang="en-ZA" b="1" dirty="0">
                <a:solidFill>
                  <a:srgbClr val="7030A0"/>
                </a:solidFill>
                <a:latin typeface="Arial Black" panose="020B0A04020102020204" pitchFamily="34" charset="0"/>
              </a:rPr>
              <a:t>Objective of the NHI BILL</a:t>
            </a:r>
          </a:p>
        </p:txBody>
      </p:sp>
      <p:pic>
        <p:nvPicPr>
          <p:cNvPr id="3" name="Picture 2" descr="Company name&#10;&#10;Description automatically generated with medium confidence">
            <a:extLst>
              <a:ext uri="{FF2B5EF4-FFF2-40B4-BE49-F238E27FC236}">
                <a16:creationId xmlns:a16="http://schemas.microsoft.com/office/drawing/2014/main" id="{40008AF4-F7CB-7B10-E103-941E11C55B3A}"/>
              </a:ext>
            </a:extLst>
          </p:cNvPr>
          <p:cNvPicPr>
            <a:picLocks noChangeAspect="1"/>
          </p:cNvPicPr>
          <p:nvPr/>
        </p:nvPicPr>
        <p:blipFill rotWithShape="1">
          <a:blip r:embed="rId2">
            <a:extLst>
              <a:ext uri="{28A0092B-C50C-407E-A947-70E740481C1C}">
                <a14:useLocalDpi xmlns:a14="http://schemas.microsoft.com/office/drawing/2010/main" val="0"/>
              </a:ext>
            </a:extLst>
          </a:blip>
          <a:srcRect l="21519" r="38671"/>
          <a:stretch/>
        </p:blipFill>
        <p:spPr>
          <a:xfrm>
            <a:off x="20" y="10"/>
            <a:ext cx="2734036" cy="6867719"/>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12" name="Isosceles Triangle 11">
            <a:extLst>
              <a:ext uri="{FF2B5EF4-FFF2-40B4-BE49-F238E27FC236}">
                <a16:creationId xmlns:a16="http://schemas.microsoft.com/office/drawing/2014/main" id="{EB6743CF-E74B-4A3C-A785-599069DB8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3042658" y="1334679"/>
            <a:ext cx="6424440" cy="3880773"/>
          </a:xfrm>
        </p:spPr>
        <p:txBody>
          <a:bodyPr>
            <a:normAutofit fontScale="92500"/>
          </a:bodyPr>
          <a:lstStyle/>
          <a:p>
            <a:pPr marL="0" indent="0">
              <a:lnSpc>
                <a:spcPct val="90000"/>
              </a:lnSpc>
              <a:buNone/>
            </a:pPr>
            <a:r>
              <a:rPr lang="en-GB"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The objective of the NHI Bill is to provide universal access to quality health care for all South Africans as enshrined in the Constitution. The Constitution recognizes healthcare as a fundamental human right. It states that “everyone has the right to have access to health care services… the state must take reasonable legislative and other measures, within its available resources, to achieve the progressive realisation of these rights and no one may be refused emergency medical treatment.” The NHI Bill seeks to achieve this by ensuring that:</a:t>
            </a:r>
          </a:p>
          <a:p>
            <a:pPr>
              <a:lnSpc>
                <a:spcPct val="90000"/>
              </a:lnSpc>
              <a:buFont typeface="Arial" panose="020B0604020202020204" pitchFamily="34" charset="0"/>
              <a:buChar char="•"/>
            </a:pPr>
            <a:r>
              <a:rPr lang="en-GB"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No one is deprived of the abovementioned rights because of their socio-economic status;</a:t>
            </a:r>
          </a:p>
          <a:p>
            <a:pPr>
              <a:lnSpc>
                <a:spcPct val="90000"/>
              </a:lnSpc>
              <a:buFont typeface="Arial" panose="020B0604020202020204" pitchFamily="34" charset="0"/>
              <a:buChar char="•"/>
            </a:pPr>
            <a:r>
              <a:rPr lang="en-GB"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One public health fund is created with adequate resources to plan for and effectively meet the health needs of the entire population, not just for a selected few; and</a:t>
            </a:r>
          </a:p>
          <a:p>
            <a:pPr>
              <a:lnSpc>
                <a:spcPct val="90000"/>
              </a:lnSpc>
              <a:buFont typeface="Arial" panose="020B0604020202020204" pitchFamily="34" charset="0"/>
              <a:buChar char="•"/>
            </a:pPr>
            <a:r>
              <a:rPr lang="en-GB"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The ultimate goal is to achieve Universal Health Coverage (UHC).</a:t>
            </a:r>
          </a:p>
          <a:p>
            <a:pPr marL="0" indent="0">
              <a:lnSpc>
                <a:spcPct val="90000"/>
              </a:lnSpc>
              <a:buNone/>
            </a:pPr>
            <a:endParaRPr lang="en-ZA" sz="15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03133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2613588" y="0"/>
            <a:ext cx="6424440" cy="1320800"/>
          </a:xfrm>
        </p:spPr>
        <p:txBody>
          <a:bodyPr>
            <a:normAutofit/>
          </a:bodyPr>
          <a:lstStyle/>
          <a:p>
            <a:pPr>
              <a:lnSpc>
                <a:spcPct val="90000"/>
              </a:lnSpc>
            </a:pPr>
            <a:r>
              <a:rPr lang="en-GB" sz="2800" b="1" i="0" dirty="0">
                <a:solidFill>
                  <a:srgbClr val="7030A0"/>
                </a:solidFill>
                <a:effectLst/>
                <a:highlight>
                  <a:srgbClr val="FEFEFE"/>
                </a:highlight>
                <a:latin typeface="Arial Black" panose="020B0A04020102020204" pitchFamily="34" charset="0"/>
              </a:rPr>
              <a:t>What is the NHI Bill and how will NHI benefit South Africans?</a:t>
            </a:r>
            <a:br>
              <a:rPr lang="en-GB" sz="2800" b="0" i="0" dirty="0">
                <a:effectLst/>
                <a:highlight>
                  <a:srgbClr val="FEFEFE"/>
                </a:highlight>
                <a:latin typeface="Helvetica Neue"/>
              </a:rPr>
            </a:br>
            <a:endParaRPr lang="en-ZA" sz="2800" b="1" dirty="0">
              <a:latin typeface="Arial Black" panose="020B0A04020102020204" pitchFamily="34" charset="0"/>
            </a:endParaRPr>
          </a:p>
        </p:txBody>
      </p:sp>
      <p:pic>
        <p:nvPicPr>
          <p:cNvPr id="11" name="Picture 10" descr="An image of a stethoscope within a blue background">
            <a:extLst>
              <a:ext uri="{FF2B5EF4-FFF2-40B4-BE49-F238E27FC236}">
                <a16:creationId xmlns:a16="http://schemas.microsoft.com/office/drawing/2014/main" id="{1CF65D1C-F28A-16B9-BA77-E2DDA8879297}"/>
              </a:ext>
            </a:extLst>
          </p:cNvPr>
          <p:cNvPicPr>
            <a:picLocks noChangeAspect="1"/>
          </p:cNvPicPr>
          <p:nvPr/>
        </p:nvPicPr>
        <p:blipFill rotWithShape="1">
          <a:blip r:embed="rId2"/>
          <a:srcRect l="64212" r="7324"/>
          <a:stretch/>
        </p:blipFill>
        <p:spPr>
          <a:xfrm>
            <a:off x="20" y="10"/>
            <a:ext cx="2734036" cy="6867719"/>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13" name="Isosceles Triangle 12">
            <a:extLst>
              <a:ext uri="{FF2B5EF4-FFF2-40B4-BE49-F238E27FC236}">
                <a16:creationId xmlns:a16="http://schemas.microsoft.com/office/drawing/2014/main" id="{EB6743CF-E74B-4A3C-A785-599069DB8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2" name="Content Placeholder 2">
            <a:extLst>
              <a:ext uri="{FF2B5EF4-FFF2-40B4-BE49-F238E27FC236}">
                <a16:creationId xmlns:a16="http://schemas.microsoft.com/office/drawing/2014/main" id="{2CE6ABBB-3FF1-B2FA-ADFF-63D7D142AD90}"/>
              </a:ext>
            </a:extLst>
          </p:cNvPr>
          <p:cNvSpPr>
            <a:spLocks noGrp="1"/>
          </p:cNvSpPr>
          <p:nvPr>
            <p:ph idx="1"/>
          </p:nvPr>
        </p:nvSpPr>
        <p:spPr>
          <a:xfrm>
            <a:off x="2683977" y="1054459"/>
            <a:ext cx="6894435" cy="5110366"/>
          </a:xfrm>
        </p:spPr>
        <p:txBody>
          <a:bodyPr>
            <a:normAutofit fontScale="70000" lnSpcReduction="20000"/>
          </a:bodyPr>
          <a:lstStyle/>
          <a:p>
            <a:pPr>
              <a:lnSpc>
                <a:spcPct val="90000"/>
              </a:lnSpc>
              <a:buFont typeface="Arial" panose="020B0604020202020204" pitchFamily="34" charset="0"/>
              <a:buChar char="•"/>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The NHI fund will cover South Africans of all races, rich or poor and legal long-term residents.</a:t>
            </a:r>
          </a:p>
          <a:p>
            <a:pPr>
              <a:lnSpc>
                <a:spcPct val="90000"/>
              </a:lnSpc>
              <a:buFont typeface="Arial" panose="020B0604020202020204" pitchFamily="34" charset="0"/>
              <a:buChar char="•"/>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There will be one pool of healthcare funding for private and public healthcare providers alike.</a:t>
            </a:r>
          </a:p>
          <a:p>
            <a:pPr>
              <a:lnSpc>
                <a:spcPct val="90000"/>
              </a:lnSpc>
              <a:buFont typeface="Arial" panose="020B0604020202020204" pitchFamily="34" charset="0"/>
              <a:buChar char="•"/>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The cost of our healthcare system, which is currently the most expensive in the world, will be reduced.</a:t>
            </a:r>
          </a:p>
          <a:p>
            <a:pPr>
              <a:lnSpc>
                <a:spcPct val="90000"/>
              </a:lnSpc>
              <a:buFont typeface="Arial" panose="020B0604020202020204" pitchFamily="34" charset="0"/>
              <a:buChar char="•"/>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When people visit healthcare facilities, there will be no fees charged because the NHI fund will cover the costs of people’s medical care in the same way that medical aids do for their members.</a:t>
            </a:r>
          </a:p>
          <a:p>
            <a:pPr>
              <a:lnSpc>
                <a:spcPct val="90000"/>
              </a:lnSpc>
              <a:buFont typeface="Arial" panose="020B0604020202020204" pitchFamily="34" charset="0"/>
              <a:buChar char="•"/>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NHI will narrow the gap between the rich and poor in terms of standards of healthcare.</a:t>
            </a:r>
          </a:p>
          <a:p>
            <a:pPr>
              <a:lnSpc>
                <a:spcPct val="90000"/>
              </a:lnSpc>
              <a:buFont typeface="Arial" panose="020B0604020202020204" pitchFamily="34" charset="0"/>
              <a:buChar char="•"/>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South Africans will no longer be required to contribute directly to a medical health scheme to get quality health care. The NHI Fund will be funded from:</a:t>
            </a:r>
          </a:p>
          <a:p>
            <a:pPr marL="925513" indent="-571500">
              <a:lnSpc>
                <a:spcPct val="90000"/>
              </a:lnSpc>
              <a:buFont typeface="+mj-lt"/>
              <a:buAutoNum type="romanUcPeriod"/>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General taxes,</a:t>
            </a:r>
            <a:endParaRPr lang="en-GB" sz="2600" dirty="0">
              <a:highlight>
                <a:srgbClr val="FEFEFE"/>
              </a:highlight>
              <a:latin typeface="Calibri" panose="020F0502020204030204" pitchFamily="34" charset="0"/>
              <a:ea typeface="Calibri" panose="020F0502020204030204" pitchFamily="34" charset="0"/>
              <a:cs typeface="Calibri" panose="020F0502020204030204" pitchFamily="34" charset="0"/>
            </a:endParaRPr>
          </a:p>
          <a:p>
            <a:pPr marL="925513" indent="-571500">
              <a:lnSpc>
                <a:spcPct val="90000"/>
              </a:lnSpc>
              <a:buFont typeface="+mj-lt"/>
              <a:buAutoNum type="romanUcPeriod"/>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Contributions of persons earning above a set amount, and</a:t>
            </a:r>
          </a:p>
          <a:p>
            <a:pPr marL="925513" indent="-571500">
              <a:lnSpc>
                <a:spcPct val="90000"/>
              </a:lnSpc>
              <a:buFont typeface="+mj-lt"/>
              <a:buAutoNum type="romanUcPeriod"/>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Monthly contributions made by the employees to the fund.</a:t>
            </a:r>
          </a:p>
          <a:p>
            <a:pPr>
              <a:lnSpc>
                <a:spcPct val="90000"/>
              </a:lnSpc>
              <a:buFont typeface="Arial" panose="020B0604020202020204" pitchFamily="34" charset="0"/>
              <a:buChar char="•"/>
            </a:pPr>
            <a:r>
              <a:rPr lang="en-GB" sz="2600" b="0" i="0" dirty="0">
                <a:effectLst/>
                <a:highlight>
                  <a:srgbClr val="FEFEFE"/>
                </a:highlight>
                <a:latin typeface="Calibri" panose="020F0502020204030204" pitchFamily="34" charset="0"/>
                <a:ea typeface="Calibri" panose="020F0502020204030204" pitchFamily="34" charset="0"/>
                <a:cs typeface="Calibri" panose="020F0502020204030204" pitchFamily="34" charset="0"/>
              </a:rPr>
              <a:t>Employers will assist the NHI Fund by ensuring that their workers’ contributions to the NHI fund are collected and submitted, in a similar manner to UIF contributions.</a:t>
            </a:r>
          </a:p>
          <a:p>
            <a:pPr marL="0" indent="0">
              <a:lnSpc>
                <a:spcPct val="90000"/>
              </a:lnSpc>
              <a:buNone/>
            </a:pPr>
            <a:endParaRPr lang="en-ZA" sz="1100" b="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54029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652481" y="1382486"/>
            <a:ext cx="3547581" cy="4093028"/>
          </a:xfrm>
        </p:spPr>
        <p:txBody>
          <a:bodyPr anchor="ctr">
            <a:normAutofit/>
          </a:bodyPr>
          <a:lstStyle/>
          <a:p>
            <a:r>
              <a:rPr lang="en-ZA" sz="3100" b="1" dirty="0">
                <a:solidFill>
                  <a:srgbClr val="7030A0"/>
                </a:solidFill>
                <a:latin typeface="Arial Black" panose="020B0A04020102020204" pitchFamily="34" charset="0"/>
              </a:rPr>
              <a:t>Impact on medical aid scheme</a:t>
            </a:r>
          </a:p>
        </p:txBody>
      </p:sp>
      <p:grpSp>
        <p:nvGrpSpPr>
          <p:cNvPr id="77" name="Group 76">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78" name="Straight Connector 77">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79" name="Straight Connector 78">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80"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1"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2" name="Isosceles Triangle 81">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3"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4"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5"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6" name="Isosceles Triangle 85">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pSp>
      <p:sp>
        <p:nvSpPr>
          <p:cNvPr id="88" name="Rectangle 87">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1" name="Content Placeholder 2">
            <a:extLst>
              <a:ext uri="{FF2B5EF4-FFF2-40B4-BE49-F238E27FC236}">
                <a16:creationId xmlns:a16="http://schemas.microsoft.com/office/drawing/2014/main" id="{7ECA3155-8051-43A5-EAD0-3A6C4DA11DA2}"/>
              </a:ext>
            </a:extLst>
          </p:cNvPr>
          <p:cNvGraphicFramePr>
            <a:graphicFrameLocks noGrp="1"/>
          </p:cNvGraphicFramePr>
          <p:nvPr>
            <p:ph idx="1"/>
            <p:extLst>
              <p:ext uri="{D42A27DB-BD31-4B8C-83A1-F6EECF244321}">
                <p14:modId xmlns:p14="http://schemas.microsoft.com/office/powerpoint/2010/main" val="2076773011"/>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descr="Company name&#10;&#10;Description automatically generated with medium confidence">
            <a:extLst>
              <a:ext uri="{FF2B5EF4-FFF2-40B4-BE49-F238E27FC236}">
                <a16:creationId xmlns:a16="http://schemas.microsoft.com/office/drawing/2014/main" id="{5A472A5B-1557-02BA-B36F-B40944A58B3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8619" y="0"/>
            <a:ext cx="3216708" cy="2072290"/>
          </a:xfrm>
          <a:prstGeom prst="rect">
            <a:avLst/>
          </a:prstGeom>
        </p:spPr>
      </p:pic>
    </p:spTree>
    <p:extLst>
      <p:ext uri="{BB962C8B-B14F-4D97-AF65-F5344CB8AC3E}">
        <p14:creationId xmlns:p14="http://schemas.microsoft.com/office/powerpoint/2010/main" val="728457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927294" y="233623"/>
            <a:ext cx="7538883" cy="659068"/>
          </a:xfrm>
        </p:spPr>
        <p:txBody>
          <a:bodyPr>
            <a:normAutofit/>
          </a:bodyPr>
          <a:lstStyle/>
          <a:p>
            <a:pPr algn="ctr"/>
            <a:r>
              <a:rPr lang="en-ZA" sz="2800" b="1" dirty="0">
                <a:solidFill>
                  <a:srgbClr val="7030A0"/>
                </a:solidFill>
                <a:latin typeface="Arial Black" panose="020B0A04020102020204" pitchFamily="34" charset="0"/>
              </a:rPr>
              <a:t>NHI BILL</a:t>
            </a:r>
          </a:p>
        </p:txBody>
      </p:sp>
      <p:sp>
        <p:nvSpPr>
          <p:cNvPr id="66" name="Isosceles Triangle 65">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1222718" y="1822681"/>
            <a:ext cx="7405088" cy="3880773"/>
          </a:xfrm>
        </p:spPr>
        <p:txBody>
          <a:bodyPr>
            <a:normAutofit/>
          </a:bodyPr>
          <a:lstStyle/>
          <a:p>
            <a:pPr algn="l"/>
            <a:r>
              <a:rPr lang="en-GB" b="0" i="0" dirty="0">
                <a:solidFill>
                  <a:srgbClr val="292B2C"/>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We recognize the need for health system changes to improve healthcare for all in SA. We believe that the integrated UHC model provides an opportunity for government to increase access to health care in a way that is affordable and efficient.</a:t>
            </a:r>
          </a:p>
          <a:p>
            <a:pPr algn="l"/>
            <a:r>
              <a:rPr lang="en-GB" b="0" i="0" dirty="0">
                <a:solidFill>
                  <a:srgbClr val="292B2C"/>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This should leverage on the strengths of the key elements of the current (possibly transformed) public and private healthcare system, and we remain confident that the outcome will be rational and workable taking into consideration of our current fiscal space and prevailing macro-economic conditions.</a:t>
            </a:r>
          </a:p>
          <a:p>
            <a:pPr marL="0" indent="0" algn="just">
              <a:buNone/>
            </a:pPr>
            <a:r>
              <a:rPr lang="en-GB" b="0" i="0" dirty="0">
                <a:solidFill>
                  <a:srgbClr val="222222"/>
                </a:solidFill>
                <a:effectLst/>
                <a:highlight>
                  <a:srgbClr val="FFFFFF"/>
                </a:highlight>
                <a:latin typeface="Arial" panose="020B0604020202020204" pitchFamily="34" charset="0"/>
              </a:rPr>
              <a:t>.</a:t>
            </a:r>
            <a:endParaRPr lang="en-GB" b="0" i="0" dirty="0">
              <a:effectLst/>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049F1B23-56F9-C381-FEA1-E98450191337}"/>
              </a:ext>
            </a:extLst>
          </p:cNvPr>
          <p:cNvSpPr txBox="1">
            <a:spLocks/>
          </p:cNvSpPr>
          <p:nvPr/>
        </p:nvSpPr>
        <p:spPr>
          <a:xfrm>
            <a:off x="1222718" y="1191846"/>
            <a:ext cx="2482462" cy="65906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Font typeface="Wingdings 3" charset="2"/>
              <a:buNone/>
            </a:pPr>
            <a:r>
              <a:rPr lang="en-GB" b="1"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IN CONCLUSION</a:t>
            </a:r>
            <a:endParaRPr lang="en-GB"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31662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582</TotalTime>
  <Words>619</Words>
  <Application>Microsoft Office PowerPoint</Application>
  <PresentationFormat>Widescreen</PresentationFormat>
  <Paragraphs>29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Arial Black</vt:lpstr>
      <vt:lpstr>Calibri</vt:lpstr>
      <vt:lpstr>Helvetica Neue</vt:lpstr>
      <vt:lpstr>Trebuchet MS</vt:lpstr>
      <vt:lpstr>Wingdings 3</vt:lpstr>
      <vt:lpstr>Facet</vt:lpstr>
      <vt:lpstr>THOUGHT LEADERSHIP</vt:lpstr>
      <vt:lpstr>The NHI Act process</vt:lpstr>
      <vt:lpstr>Objective of the NHI BILL</vt:lpstr>
      <vt:lpstr>What is the NHI Bill and how will NHI benefit South Africans? </vt:lpstr>
      <vt:lpstr>Impact on medical aid scheme</vt:lpstr>
      <vt:lpstr>NHI BILL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 LEADERSHIP</dc:title>
  <dc:creator>Tamlyn Camhee</dc:creator>
  <cp:lastModifiedBy>Kevin Batchelor</cp:lastModifiedBy>
  <cp:revision>21</cp:revision>
  <dcterms:created xsi:type="dcterms:W3CDTF">2022-08-15T11:42:33Z</dcterms:created>
  <dcterms:modified xsi:type="dcterms:W3CDTF">2024-05-23T20:46:26Z</dcterms:modified>
</cp:coreProperties>
</file>