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1" d="100"/>
          <a:sy n="61" d="100"/>
        </p:scale>
        <p:origin x="8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1A1194-30F5-4421-A64C-0E263B5A9070}" type="datetimeFigureOut">
              <a:rPr lang="en-ZA" smtClean="0"/>
              <a:t>2023/07/20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948748D-6615-4789-879E-E605A7C5DD44}" type="slidenum">
              <a:rPr lang="en-ZA" smtClean="0"/>
              <a:t>‹#›</a:t>
            </a:fld>
            <a:endParaRPr lang="en-ZA"/>
          </a:p>
        </p:txBody>
      </p:sp>
    </p:spTree>
    <p:extLst>
      <p:ext uri="{BB962C8B-B14F-4D97-AF65-F5344CB8AC3E}">
        <p14:creationId xmlns:p14="http://schemas.microsoft.com/office/powerpoint/2010/main" val="2124198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1A1194-30F5-4421-A64C-0E263B5A9070}" type="datetimeFigureOut">
              <a:rPr lang="en-ZA" smtClean="0"/>
              <a:t>2023/07/20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948748D-6615-4789-879E-E605A7C5DD44}" type="slidenum">
              <a:rPr lang="en-ZA" smtClean="0"/>
              <a:t>‹#›</a:t>
            </a:fld>
            <a:endParaRPr lang="en-ZA"/>
          </a:p>
        </p:txBody>
      </p:sp>
    </p:spTree>
    <p:extLst>
      <p:ext uri="{BB962C8B-B14F-4D97-AF65-F5344CB8AC3E}">
        <p14:creationId xmlns:p14="http://schemas.microsoft.com/office/powerpoint/2010/main" val="393479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1A1194-30F5-4421-A64C-0E263B5A9070}" type="datetimeFigureOut">
              <a:rPr lang="en-ZA" smtClean="0"/>
              <a:t>2023/07/20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948748D-6615-4789-879E-E605A7C5DD44}" type="slidenum">
              <a:rPr lang="en-ZA" smtClean="0"/>
              <a:t>‹#›</a:t>
            </a:fld>
            <a:endParaRPr lang="en-ZA"/>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78981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1A1194-30F5-4421-A64C-0E263B5A9070}" type="datetimeFigureOut">
              <a:rPr lang="en-ZA" smtClean="0"/>
              <a:t>2023/07/20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948748D-6615-4789-879E-E605A7C5DD44}" type="slidenum">
              <a:rPr lang="en-ZA" smtClean="0"/>
              <a:t>‹#›</a:t>
            </a:fld>
            <a:endParaRPr lang="en-ZA"/>
          </a:p>
        </p:txBody>
      </p:sp>
    </p:spTree>
    <p:extLst>
      <p:ext uri="{BB962C8B-B14F-4D97-AF65-F5344CB8AC3E}">
        <p14:creationId xmlns:p14="http://schemas.microsoft.com/office/powerpoint/2010/main" val="1437236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1A1194-30F5-4421-A64C-0E263B5A9070}" type="datetimeFigureOut">
              <a:rPr lang="en-ZA" smtClean="0"/>
              <a:t>2023/07/20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948748D-6615-4789-879E-E605A7C5DD44}" type="slidenum">
              <a:rPr lang="en-ZA" smtClean="0"/>
              <a:t>‹#›</a:t>
            </a:fld>
            <a:endParaRPr lang="en-Z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22219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1A1194-30F5-4421-A64C-0E263B5A9070}" type="datetimeFigureOut">
              <a:rPr lang="en-ZA" smtClean="0"/>
              <a:t>2023/07/20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948748D-6615-4789-879E-E605A7C5DD44}" type="slidenum">
              <a:rPr lang="en-ZA" smtClean="0"/>
              <a:t>‹#›</a:t>
            </a:fld>
            <a:endParaRPr lang="en-ZA"/>
          </a:p>
        </p:txBody>
      </p:sp>
    </p:spTree>
    <p:extLst>
      <p:ext uri="{BB962C8B-B14F-4D97-AF65-F5344CB8AC3E}">
        <p14:creationId xmlns:p14="http://schemas.microsoft.com/office/powerpoint/2010/main" val="2803099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1A1194-30F5-4421-A64C-0E263B5A9070}" type="datetimeFigureOut">
              <a:rPr lang="en-ZA" smtClean="0"/>
              <a:t>2023/07/20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948748D-6615-4789-879E-E605A7C5DD44}" type="slidenum">
              <a:rPr lang="en-ZA" smtClean="0"/>
              <a:t>‹#›</a:t>
            </a:fld>
            <a:endParaRPr lang="en-ZA"/>
          </a:p>
        </p:txBody>
      </p:sp>
    </p:spTree>
    <p:extLst>
      <p:ext uri="{BB962C8B-B14F-4D97-AF65-F5344CB8AC3E}">
        <p14:creationId xmlns:p14="http://schemas.microsoft.com/office/powerpoint/2010/main" val="3012820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1A1194-30F5-4421-A64C-0E263B5A9070}" type="datetimeFigureOut">
              <a:rPr lang="en-ZA" smtClean="0"/>
              <a:t>2023/07/20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948748D-6615-4789-879E-E605A7C5DD44}" type="slidenum">
              <a:rPr lang="en-ZA" smtClean="0"/>
              <a:t>‹#›</a:t>
            </a:fld>
            <a:endParaRPr lang="en-ZA"/>
          </a:p>
        </p:txBody>
      </p:sp>
    </p:spTree>
    <p:extLst>
      <p:ext uri="{BB962C8B-B14F-4D97-AF65-F5344CB8AC3E}">
        <p14:creationId xmlns:p14="http://schemas.microsoft.com/office/powerpoint/2010/main" val="1445363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1A1194-30F5-4421-A64C-0E263B5A9070}" type="datetimeFigureOut">
              <a:rPr lang="en-ZA" smtClean="0"/>
              <a:t>2023/07/20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948748D-6615-4789-879E-E605A7C5DD44}" type="slidenum">
              <a:rPr lang="en-ZA" smtClean="0"/>
              <a:t>‹#›</a:t>
            </a:fld>
            <a:endParaRPr lang="en-ZA"/>
          </a:p>
        </p:txBody>
      </p:sp>
    </p:spTree>
    <p:extLst>
      <p:ext uri="{BB962C8B-B14F-4D97-AF65-F5344CB8AC3E}">
        <p14:creationId xmlns:p14="http://schemas.microsoft.com/office/powerpoint/2010/main" val="3583784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1A1194-30F5-4421-A64C-0E263B5A9070}" type="datetimeFigureOut">
              <a:rPr lang="en-ZA" smtClean="0"/>
              <a:t>2023/07/20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948748D-6615-4789-879E-E605A7C5DD44}" type="slidenum">
              <a:rPr lang="en-ZA" smtClean="0"/>
              <a:t>‹#›</a:t>
            </a:fld>
            <a:endParaRPr lang="en-ZA"/>
          </a:p>
        </p:txBody>
      </p:sp>
    </p:spTree>
    <p:extLst>
      <p:ext uri="{BB962C8B-B14F-4D97-AF65-F5344CB8AC3E}">
        <p14:creationId xmlns:p14="http://schemas.microsoft.com/office/powerpoint/2010/main" val="338247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1A1194-30F5-4421-A64C-0E263B5A9070}" type="datetimeFigureOut">
              <a:rPr lang="en-ZA" smtClean="0"/>
              <a:t>2023/07/20</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8948748D-6615-4789-879E-E605A7C5DD44}" type="slidenum">
              <a:rPr lang="en-ZA" smtClean="0"/>
              <a:t>‹#›</a:t>
            </a:fld>
            <a:endParaRPr lang="en-ZA"/>
          </a:p>
        </p:txBody>
      </p:sp>
    </p:spTree>
    <p:extLst>
      <p:ext uri="{BB962C8B-B14F-4D97-AF65-F5344CB8AC3E}">
        <p14:creationId xmlns:p14="http://schemas.microsoft.com/office/powerpoint/2010/main" val="479308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1A1194-30F5-4421-A64C-0E263B5A9070}" type="datetimeFigureOut">
              <a:rPr lang="en-ZA" smtClean="0"/>
              <a:t>2023/07/20</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8948748D-6615-4789-879E-E605A7C5DD44}" type="slidenum">
              <a:rPr lang="en-ZA" smtClean="0"/>
              <a:t>‹#›</a:t>
            </a:fld>
            <a:endParaRPr lang="en-ZA"/>
          </a:p>
        </p:txBody>
      </p:sp>
    </p:spTree>
    <p:extLst>
      <p:ext uri="{BB962C8B-B14F-4D97-AF65-F5344CB8AC3E}">
        <p14:creationId xmlns:p14="http://schemas.microsoft.com/office/powerpoint/2010/main" val="2299157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1A1194-30F5-4421-A64C-0E263B5A9070}" type="datetimeFigureOut">
              <a:rPr lang="en-ZA" smtClean="0"/>
              <a:t>2023/07/20</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8948748D-6615-4789-879E-E605A7C5DD44}" type="slidenum">
              <a:rPr lang="en-ZA" smtClean="0"/>
              <a:t>‹#›</a:t>
            </a:fld>
            <a:endParaRPr lang="en-ZA"/>
          </a:p>
        </p:txBody>
      </p:sp>
    </p:spTree>
    <p:extLst>
      <p:ext uri="{BB962C8B-B14F-4D97-AF65-F5344CB8AC3E}">
        <p14:creationId xmlns:p14="http://schemas.microsoft.com/office/powerpoint/2010/main" val="35211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1A1194-30F5-4421-A64C-0E263B5A9070}" type="datetimeFigureOut">
              <a:rPr lang="en-ZA" smtClean="0"/>
              <a:t>2023/07/20</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8948748D-6615-4789-879E-E605A7C5DD44}" type="slidenum">
              <a:rPr lang="en-ZA" smtClean="0"/>
              <a:t>‹#›</a:t>
            </a:fld>
            <a:endParaRPr lang="en-ZA"/>
          </a:p>
        </p:txBody>
      </p:sp>
    </p:spTree>
    <p:extLst>
      <p:ext uri="{BB962C8B-B14F-4D97-AF65-F5344CB8AC3E}">
        <p14:creationId xmlns:p14="http://schemas.microsoft.com/office/powerpoint/2010/main" val="1573644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1A1194-30F5-4421-A64C-0E263B5A9070}" type="datetimeFigureOut">
              <a:rPr lang="en-ZA" smtClean="0"/>
              <a:t>2023/07/20</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8948748D-6615-4789-879E-E605A7C5DD44}" type="slidenum">
              <a:rPr lang="en-ZA" smtClean="0"/>
              <a:t>‹#›</a:t>
            </a:fld>
            <a:endParaRPr lang="en-ZA"/>
          </a:p>
        </p:txBody>
      </p:sp>
    </p:spTree>
    <p:extLst>
      <p:ext uri="{BB962C8B-B14F-4D97-AF65-F5344CB8AC3E}">
        <p14:creationId xmlns:p14="http://schemas.microsoft.com/office/powerpoint/2010/main" val="2222152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1A1194-30F5-4421-A64C-0E263B5A9070}" type="datetimeFigureOut">
              <a:rPr lang="en-ZA" smtClean="0"/>
              <a:t>2023/07/20</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8948748D-6615-4789-879E-E605A7C5DD44}" type="slidenum">
              <a:rPr lang="en-ZA" smtClean="0"/>
              <a:t>‹#›</a:t>
            </a:fld>
            <a:endParaRPr lang="en-ZA"/>
          </a:p>
        </p:txBody>
      </p:sp>
    </p:spTree>
    <p:extLst>
      <p:ext uri="{BB962C8B-B14F-4D97-AF65-F5344CB8AC3E}">
        <p14:creationId xmlns:p14="http://schemas.microsoft.com/office/powerpoint/2010/main" val="200713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1A1194-30F5-4421-A64C-0E263B5A9070}" type="datetimeFigureOut">
              <a:rPr lang="en-ZA" smtClean="0"/>
              <a:t>2023/07/20</a:t>
            </a:fld>
            <a:endParaRPr lang="en-ZA"/>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948748D-6615-4789-879E-E605A7C5DD44}" type="slidenum">
              <a:rPr lang="en-ZA" smtClean="0"/>
              <a:t>‹#›</a:t>
            </a:fld>
            <a:endParaRPr lang="en-ZA"/>
          </a:p>
        </p:txBody>
      </p:sp>
    </p:spTree>
    <p:extLst>
      <p:ext uri="{BB962C8B-B14F-4D97-AF65-F5344CB8AC3E}">
        <p14:creationId xmlns:p14="http://schemas.microsoft.com/office/powerpoint/2010/main" val="240895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6.xml"/><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6.xml"/><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gle view of circuit shaped like a brain">
            <a:extLst>
              <a:ext uri="{FF2B5EF4-FFF2-40B4-BE49-F238E27FC236}">
                <a16:creationId xmlns:a16="http://schemas.microsoft.com/office/drawing/2014/main" id="{B41D70F3-A4A2-CFD9-E3D3-51B6FF0E7E5C}"/>
              </a:ext>
            </a:extLst>
          </p:cNvPr>
          <p:cNvPicPr>
            <a:picLocks noChangeAspect="1"/>
          </p:cNvPicPr>
          <p:nvPr/>
        </p:nvPicPr>
        <p:blipFill>
          <a:blip r:embed="rId2">
            <a:alphaModFix amt="35000"/>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3975" y="-29972"/>
            <a:ext cx="12205975" cy="6887971"/>
          </a:xfrm>
          <a:prstGeom prst="rect">
            <a:avLst/>
          </a:prstGeom>
        </p:spPr>
      </p:pic>
      <p:pic>
        <p:nvPicPr>
          <p:cNvPr id="5" name="Picture 4">
            <a:extLst>
              <a:ext uri="{FF2B5EF4-FFF2-40B4-BE49-F238E27FC236}">
                <a16:creationId xmlns:a16="http://schemas.microsoft.com/office/drawing/2014/main" id="{ECB49CBF-A02F-4CB5-805B-0834BE598066}"/>
              </a:ext>
            </a:extLst>
          </p:cNvPr>
          <p:cNvPicPr>
            <a:picLocks noChangeAspect="1"/>
          </p:cNvPicPr>
          <p:nvPr/>
        </p:nvPicPr>
        <p:blipFill rotWithShape="1">
          <a:blip r:embed="rId3"/>
          <a:srcRect l="6577" r="22109"/>
          <a:stretch/>
        </p:blipFill>
        <p:spPr>
          <a:xfrm>
            <a:off x="11026104" y="-29971"/>
            <a:ext cx="1186910" cy="1368081"/>
          </a:xfrm>
          <a:prstGeom prst="rect">
            <a:avLst/>
          </a:prstGeom>
        </p:spPr>
      </p:pic>
      <p:sp>
        <p:nvSpPr>
          <p:cNvPr id="8" name="Title 7">
            <a:extLst>
              <a:ext uri="{FF2B5EF4-FFF2-40B4-BE49-F238E27FC236}">
                <a16:creationId xmlns:a16="http://schemas.microsoft.com/office/drawing/2014/main" id="{7E58D308-11C6-5BD4-7B5F-FC145B541423}"/>
              </a:ext>
            </a:extLst>
          </p:cNvPr>
          <p:cNvSpPr>
            <a:spLocks noGrp="1"/>
          </p:cNvSpPr>
          <p:nvPr>
            <p:ph type="title"/>
          </p:nvPr>
        </p:nvSpPr>
        <p:spPr>
          <a:xfrm>
            <a:off x="36205" y="-31533"/>
            <a:ext cx="8596668" cy="1320800"/>
          </a:xfrm>
        </p:spPr>
        <p:txBody>
          <a:bodyPr/>
          <a:lstStyle/>
          <a:p>
            <a:r>
              <a:rPr lang="en-ZA" b="1" dirty="0">
                <a:solidFill>
                  <a:srgbClr val="92D050"/>
                </a:solidFill>
                <a:latin typeface="Arial Narrow" panose="020B0606020202030204" pitchFamily="34" charset="0"/>
              </a:rPr>
              <a:t>ARTIFICIAL INTELLIGENCE</a:t>
            </a:r>
          </a:p>
        </p:txBody>
      </p:sp>
      <p:sp>
        <p:nvSpPr>
          <p:cNvPr id="9" name="TextBox 8">
            <a:extLst>
              <a:ext uri="{FF2B5EF4-FFF2-40B4-BE49-F238E27FC236}">
                <a16:creationId xmlns:a16="http://schemas.microsoft.com/office/drawing/2014/main" id="{22FEBE96-38C6-0D9C-49F4-9988BD9816EE}"/>
              </a:ext>
            </a:extLst>
          </p:cNvPr>
          <p:cNvSpPr txBox="1"/>
          <p:nvPr/>
        </p:nvSpPr>
        <p:spPr>
          <a:xfrm>
            <a:off x="126124" y="923155"/>
            <a:ext cx="9890250" cy="400110"/>
          </a:xfrm>
          <a:prstGeom prst="rect">
            <a:avLst/>
          </a:prstGeom>
          <a:noFill/>
        </p:spPr>
        <p:txBody>
          <a:bodyPr wrap="square" rtlCol="0">
            <a:spAutoFit/>
          </a:bodyPr>
          <a:lstStyle/>
          <a:p>
            <a:r>
              <a:rPr lang="en-ZA" sz="2000" b="1" dirty="0">
                <a:solidFill>
                  <a:schemeClr val="tx2"/>
                </a:solidFill>
              </a:rPr>
              <a:t> </a:t>
            </a:r>
            <a:r>
              <a:rPr lang="en-ZA" sz="2000" b="1" dirty="0">
                <a:solidFill>
                  <a:schemeClr val="tx2"/>
                </a:solidFill>
                <a:latin typeface="Arial Narrow" panose="020B0606020202030204" pitchFamily="34" charset="0"/>
              </a:rPr>
              <a:t>The impact of how Artificial Intelligence will impact on how Boards will operate into the future: </a:t>
            </a:r>
            <a:endParaRPr lang="en-ZA" sz="2000" b="1" dirty="0">
              <a:solidFill>
                <a:schemeClr val="tx2"/>
              </a:solidFill>
            </a:endParaRPr>
          </a:p>
        </p:txBody>
      </p:sp>
      <p:sp>
        <p:nvSpPr>
          <p:cNvPr id="11" name="Rectangle 10">
            <a:extLst>
              <a:ext uri="{FF2B5EF4-FFF2-40B4-BE49-F238E27FC236}">
                <a16:creationId xmlns:a16="http://schemas.microsoft.com/office/drawing/2014/main" id="{7761FFC4-5870-6A85-F43C-B71298D369AA}"/>
              </a:ext>
            </a:extLst>
          </p:cNvPr>
          <p:cNvSpPr/>
          <p:nvPr/>
        </p:nvSpPr>
        <p:spPr>
          <a:xfrm>
            <a:off x="546536" y="1649467"/>
            <a:ext cx="4960882" cy="1565062"/>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TextBox 21">
            <a:extLst>
              <a:ext uri="{FF2B5EF4-FFF2-40B4-BE49-F238E27FC236}">
                <a16:creationId xmlns:a16="http://schemas.microsoft.com/office/drawing/2014/main" id="{C34FC893-7ABD-56CE-BB97-762471A70F7A}"/>
              </a:ext>
            </a:extLst>
          </p:cNvPr>
          <p:cNvSpPr txBox="1"/>
          <p:nvPr/>
        </p:nvSpPr>
        <p:spPr>
          <a:xfrm>
            <a:off x="546536" y="1644868"/>
            <a:ext cx="4960882" cy="1569660"/>
          </a:xfrm>
          <a:prstGeom prst="rect">
            <a:avLst/>
          </a:prstGeom>
          <a:solidFill>
            <a:schemeClr val="accent1">
              <a:lumMod val="75000"/>
            </a:schemeClr>
          </a:solidFill>
        </p:spPr>
        <p:txBody>
          <a:bodyPr wrap="square" rtlCol="0">
            <a:spAutoFit/>
          </a:bodyPr>
          <a:lstStyle/>
          <a:p>
            <a:r>
              <a:rPr lang="en-ZA" sz="1600" dirty="0">
                <a:solidFill>
                  <a:schemeClr val="bg1"/>
                </a:solidFill>
                <a:latin typeface="Arial Narrow" panose="020B0606020202030204" pitchFamily="34" charset="0"/>
              </a:rPr>
              <a:t>1. Improved decision-making: AI can provide boards with advanced analytics and data-driven insights, enabling more informed decision-making. AI algorithms can analyse large volumes of data, identify patterns, and make predictions, helping boards assess risks, opportunities, and potential outcomes more accurately.</a:t>
            </a:r>
          </a:p>
        </p:txBody>
      </p:sp>
      <p:sp>
        <p:nvSpPr>
          <p:cNvPr id="23" name="Rectangle 22">
            <a:extLst>
              <a:ext uri="{FF2B5EF4-FFF2-40B4-BE49-F238E27FC236}">
                <a16:creationId xmlns:a16="http://schemas.microsoft.com/office/drawing/2014/main" id="{62B808DA-CE7B-DF5F-BA19-993134C6F5D9}"/>
              </a:ext>
            </a:extLst>
          </p:cNvPr>
          <p:cNvSpPr/>
          <p:nvPr/>
        </p:nvSpPr>
        <p:spPr>
          <a:xfrm>
            <a:off x="546536" y="3741026"/>
            <a:ext cx="4960882" cy="1323439"/>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TextBox 23">
            <a:extLst>
              <a:ext uri="{FF2B5EF4-FFF2-40B4-BE49-F238E27FC236}">
                <a16:creationId xmlns:a16="http://schemas.microsoft.com/office/drawing/2014/main" id="{170E6246-36D0-A4B1-C39D-8E0CD62E5188}"/>
              </a:ext>
            </a:extLst>
          </p:cNvPr>
          <p:cNvSpPr txBox="1"/>
          <p:nvPr/>
        </p:nvSpPr>
        <p:spPr>
          <a:xfrm>
            <a:off x="546536" y="3736427"/>
            <a:ext cx="4960882" cy="1323439"/>
          </a:xfrm>
          <a:prstGeom prst="rect">
            <a:avLst/>
          </a:prstGeom>
          <a:solidFill>
            <a:schemeClr val="accent1">
              <a:lumMod val="75000"/>
            </a:schemeClr>
          </a:solidFill>
        </p:spPr>
        <p:txBody>
          <a:bodyPr wrap="square" rtlCol="0">
            <a:spAutoFit/>
          </a:bodyPr>
          <a:lstStyle/>
          <a:p>
            <a:r>
              <a:rPr lang="en-ZA" sz="1600" dirty="0">
                <a:solidFill>
                  <a:schemeClr val="bg1"/>
                </a:solidFill>
                <a:latin typeface="Arial Narrow" panose="020B0606020202030204" pitchFamily="34" charset="0"/>
              </a:rPr>
              <a:t>3. Improved governance and compliance: AI technologies can help boards ensure compliance with regulatory requirements and internal policies. AI-based systems can monitor and analyse large datasets to identify potential compliance issues, detect anomalies, and provide real-time alerts to the board.</a:t>
            </a:r>
          </a:p>
        </p:txBody>
      </p:sp>
      <p:grpSp>
        <p:nvGrpSpPr>
          <p:cNvPr id="4" name="Group 3">
            <a:extLst>
              <a:ext uri="{FF2B5EF4-FFF2-40B4-BE49-F238E27FC236}">
                <a16:creationId xmlns:a16="http://schemas.microsoft.com/office/drawing/2014/main" id="{7A72A5EE-BF83-621C-E196-E23A654F8BFB}"/>
              </a:ext>
            </a:extLst>
          </p:cNvPr>
          <p:cNvGrpSpPr/>
          <p:nvPr/>
        </p:nvGrpSpPr>
        <p:grpSpPr>
          <a:xfrm>
            <a:off x="5764938" y="2242394"/>
            <a:ext cx="4960882" cy="1323439"/>
            <a:chOff x="5822729" y="3157020"/>
            <a:chExt cx="4960882" cy="1323439"/>
          </a:xfrm>
        </p:grpSpPr>
        <p:sp>
          <p:nvSpPr>
            <p:cNvPr id="25" name="Rectangle 24">
              <a:extLst>
                <a:ext uri="{FF2B5EF4-FFF2-40B4-BE49-F238E27FC236}">
                  <a16:creationId xmlns:a16="http://schemas.microsoft.com/office/drawing/2014/main" id="{7E1F3199-B9E8-26B0-17D5-609FBB8CB732}"/>
                </a:ext>
              </a:extLst>
            </p:cNvPr>
            <p:cNvSpPr/>
            <p:nvPr/>
          </p:nvSpPr>
          <p:spPr>
            <a:xfrm>
              <a:off x="5822729" y="3161619"/>
              <a:ext cx="4960882" cy="1314640"/>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6" name="TextBox 25">
              <a:extLst>
                <a:ext uri="{FF2B5EF4-FFF2-40B4-BE49-F238E27FC236}">
                  <a16:creationId xmlns:a16="http://schemas.microsoft.com/office/drawing/2014/main" id="{1F4A715E-B790-8236-C9C7-5CE410B82BF6}"/>
                </a:ext>
              </a:extLst>
            </p:cNvPr>
            <p:cNvSpPr txBox="1"/>
            <p:nvPr/>
          </p:nvSpPr>
          <p:spPr>
            <a:xfrm>
              <a:off x="5822729" y="3157020"/>
              <a:ext cx="4960882" cy="1323439"/>
            </a:xfrm>
            <a:prstGeom prst="rect">
              <a:avLst/>
            </a:prstGeom>
            <a:solidFill>
              <a:schemeClr val="accent1">
                <a:lumMod val="75000"/>
              </a:schemeClr>
            </a:solidFill>
          </p:spPr>
          <p:txBody>
            <a:bodyPr wrap="square" rtlCol="0">
              <a:spAutoFit/>
            </a:bodyPr>
            <a:lstStyle/>
            <a:p>
              <a:r>
                <a:rPr lang="en-ZA" sz="1600" dirty="0">
                  <a:solidFill>
                    <a:schemeClr val="bg1"/>
                  </a:solidFill>
                  <a:latin typeface="Arial Narrow" panose="020B0606020202030204" pitchFamily="34" charset="0"/>
                </a:rPr>
                <a:t>2. Augmented strategic planning: AI can assist boards in strategic planning by processing vast amounts of information, market trends, and competitive intelligence. Boards can leverage AI-powered tools to generate scenario analyses, evaluate various strategies, and optimize decision-making processes</a:t>
              </a:r>
            </a:p>
          </p:txBody>
        </p:sp>
      </p:grpSp>
      <p:pic>
        <p:nvPicPr>
          <p:cNvPr id="30" name="Graphic 29" descr="Wireless with solid fill">
            <a:extLst>
              <a:ext uri="{FF2B5EF4-FFF2-40B4-BE49-F238E27FC236}">
                <a16:creationId xmlns:a16="http://schemas.microsoft.com/office/drawing/2014/main" id="{3D15A46A-3BBE-011E-9C81-7DB0DD4505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4497518">
            <a:off x="5104730" y="-33642"/>
            <a:ext cx="593377" cy="593377"/>
          </a:xfrm>
          <a:prstGeom prst="rect">
            <a:avLst/>
          </a:prstGeom>
        </p:spPr>
      </p:pic>
      <p:grpSp>
        <p:nvGrpSpPr>
          <p:cNvPr id="6" name="Group 5">
            <a:extLst>
              <a:ext uri="{FF2B5EF4-FFF2-40B4-BE49-F238E27FC236}">
                <a16:creationId xmlns:a16="http://schemas.microsoft.com/office/drawing/2014/main" id="{AC61594E-4882-7273-B950-A24BB70317EC}"/>
              </a:ext>
            </a:extLst>
          </p:cNvPr>
          <p:cNvGrpSpPr/>
          <p:nvPr/>
        </p:nvGrpSpPr>
        <p:grpSpPr>
          <a:xfrm>
            <a:off x="5764938" y="4873693"/>
            <a:ext cx="4960882" cy="1569660"/>
            <a:chOff x="5764938" y="5031343"/>
            <a:chExt cx="4960882" cy="1569660"/>
          </a:xfrm>
        </p:grpSpPr>
        <p:sp>
          <p:nvSpPr>
            <p:cNvPr id="2" name="Rectangle 1">
              <a:extLst>
                <a:ext uri="{FF2B5EF4-FFF2-40B4-BE49-F238E27FC236}">
                  <a16:creationId xmlns:a16="http://schemas.microsoft.com/office/drawing/2014/main" id="{3B99F4A7-45D9-0503-9FB9-9E87C2F19744}"/>
                </a:ext>
              </a:extLst>
            </p:cNvPr>
            <p:cNvSpPr/>
            <p:nvPr/>
          </p:nvSpPr>
          <p:spPr>
            <a:xfrm>
              <a:off x="5764938" y="5035942"/>
              <a:ext cx="4960882" cy="1323439"/>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 name="TextBox 2">
              <a:extLst>
                <a:ext uri="{FF2B5EF4-FFF2-40B4-BE49-F238E27FC236}">
                  <a16:creationId xmlns:a16="http://schemas.microsoft.com/office/drawing/2014/main" id="{30D12A9F-CA5C-7A48-8BF1-D8F2D194806D}"/>
                </a:ext>
              </a:extLst>
            </p:cNvPr>
            <p:cNvSpPr txBox="1"/>
            <p:nvPr/>
          </p:nvSpPr>
          <p:spPr>
            <a:xfrm>
              <a:off x="5764938" y="5031343"/>
              <a:ext cx="4960882" cy="1569660"/>
            </a:xfrm>
            <a:prstGeom prst="rect">
              <a:avLst/>
            </a:prstGeom>
            <a:solidFill>
              <a:schemeClr val="accent1">
                <a:lumMod val="75000"/>
              </a:schemeClr>
            </a:solidFill>
          </p:spPr>
          <p:txBody>
            <a:bodyPr wrap="square" rtlCol="0">
              <a:spAutoFit/>
            </a:bodyPr>
            <a:lstStyle/>
            <a:p>
              <a:r>
                <a:rPr lang="en-ZA" sz="1600" dirty="0">
                  <a:solidFill>
                    <a:schemeClr val="bg1"/>
                  </a:solidFill>
                  <a:latin typeface="Arial Narrow" panose="020B0606020202030204" pitchFamily="34" charset="0"/>
                </a:rPr>
                <a:t>4. Enhanced board dynamics and collaboration: AI-powered collaboration tools can facilitate better communication and collaboration among board members. Virtual meeting platforms equipped with natural language processing (NLP) capabilities can transcribe and summarize discussions, highlight key points, and generate action items, increasing board efficiency</a:t>
              </a:r>
            </a:p>
          </p:txBody>
        </p:sp>
      </p:grpSp>
    </p:spTree>
    <p:extLst>
      <p:ext uri="{BB962C8B-B14F-4D97-AF65-F5344CB8AC3E}">
        <p14:creationId xmlns:p14="http://schemas.microsoft.com/office/powerpoint/2010/main" val="1912739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robot with a face">
            <a:extLst>
              <a:ext uri="{FF2B5EF4-FFF2-40B4-BE49-F238E27FC236}">
                <a16:creationId xmlns:a16="http://schemas.microsoft.com/office/drawing/2014/main" id="{BCEE211F-78C5-346D-5888-4FCFF95723D9}"/>
              </a:ext>
            </a:extLst>
          </p:cNvPr>
          <p:cNvPicPr>
            <a:picLocks noChangeAspect="1"/>
          </p:cNvPicPr>
          <p:nvPr/>
        </p:nvPicPr>
        <p:blipFill>
          <a:blip r:embed="rId2">
            <a:duotone>
              <a:prstClr val="black"/>
              <a:schemeClr val="accent1">
                <a:tint val="45000"/>
                <a:satMod val="400000"/>
              </a:schemeClr>
            </a:duotone>
            <a:alphaModFix amt="35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5185" y="-7885"/>
            <a:ext cx="12192000" cy="6858000"/>
          </a:xfrm>
          <a:prstGeom prst="rect">
            <a:avLst/>
          </a:prstGeom>
        </p:spPr>
      </p:pic>
      <p:pic>
        <p:nvPicPr>
          <p:cNvPr id="18" name="Picture 17">
            <a:extLst>
              <a:ext uri="{FF2B5EF4-FFF2-40B4-BE49-F238E27FC236}">
                <a16:creationId xmlns:a16="http://schemas.microsoft.com/office/drawing/2014/main" id="{A1A2D602-CDD5-9C48-A334-1F0E0C62D799}"/>
              </a:ext>
            </a:extLst>
          </p:cNvPr>
          <p:cNvPicPr>
            <a:picLocks noChangeAspect="1"/>
          </p:cNvPicPr>
          <p:nvPr/>
        </p:nvPicPr>
        <p:blipFill rotWithShape="1">
          <a:blip r:embed="rId4"/>
          <a:srcRect l="6577" r="22109"/>
          <a:stretch/>
        </p:blipFill>
        <p:spPr>
          <a:xfrm>
            <a:off x="11026104" y="-29971"/>
            <a:ext cx="1186910" cy="1368081"/>
          </a:xfrm>
          <a:prstGeom prst="rect">
            <a:avLst/>
          </a:prstGeom>
        </p:spPr>
      </p:pic>
      <p:sp>
        <p:nvSpPr>
          <p:cNvPr id="19" name="Title 7">
            <a:extLst>
              <a:ext uri="{FF2B5EF4-FFF2-40B4-BE49-F238E27FC236}">
                <a16:creationId xmlns:a16="http://schemas.microsoft.com/office/drawing/2014/main" id="{EDED71F5-203C-2B28-397C-0304C262A8F5}"/>
              </a:ext>
            </a:extLst>
          </p:cNvPr>
          <p:cNvSpPr txBox="1">
            <a:spLocks/>
          </p:cNvSpPr>
          <p:nvPr/>
        </p:nvSpPr>
        <p:spPr>
          <a:xfrm>
            <a:off x="36205" y="-31533"/>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ZA" b="1" dirty="0">
                <a:solidFill>
                  <a:srgbClr val="92D050"/>
                </a:solidFill>
                <a:latin typeface="Arial Narrow" panose="020B0606020202030204" pitchFamily="34" charset="0"/>
              </a:rPr>
              <a:t>ARTIFICIAL INTELLIGENCE</a:t>
            </a:r>
          </a:p>
        </p:txBody>
      </p:sp>
      <p:sp>
        <p:nvSpPr>
          <p:cNvPr id="20" name="TextBox 19">
            <a:extLst>
              <a:ext uri="{FF2B5EF4-FFF2-40B4-BE49-F238E27FC236}">
                <a16:creationId xmlns:a16="http://schemas.microsoft.com/office/drawing/2014/main" id="{D77CDC3F-78FE-5A00-7AF0-3CB6ECA64621}"/>
              </a:ext>
            </a:extLst>
          </p:cNvPr>
          <p:cNvSpPr txBox="1"/>
          <p:nvPr/>
        </p:nvSpPr>
        <p:spPr>
          <a:xfrm>
            <a:off x="126124" y="923155"/>
            <a:ext cx="9890250" cy="400110"/>
          </a:xfrm>
          <a:prstGeom prst="rect">
            <a:avLst/>
          </a:prstGeom>
          <a:noFill/>
        </p:spPr>
        <p:txBody>
          <a:bodyPr wrap="square" rtlCol="0">
            <a:spAutoFit/>
          </a:bodyPr>
          <a:lstStyle/>
          <a:p>
            <a:r>
              <a:rPr lang="en-ZA" sz="2000" b="1" dirty="0">
                <a:solidFill>
                  <a:schemeClr val="tx2"/>
                </a:solidFill>
              </a:rPr>
              <a:t> </a:t>
            </a:r>
            <a:r>
              <a:rPr lang="en-ZA" sz="2000" b="1" dirty="0">
                <a:solidFill>
                  <a:schemeClr val="tx2"/>
                </a:solidFill>
                <a:latin typeface="Arial Narrow" panose="020B0606020202030204" pitchFamily="34" charset="0"/>
              </a:rPr>
              <a:t>The impact of how Artificial Intelligence will impact on how Boards will operate into the future: </a:t>
            </a:r>
            <a:endParaRPr lang="en-ZA" sz="2000" b="1" dirty="0">
              <a:solidFill>
                <a:schemeClr val="tx2"/>
              </a:solidFill>
            </a:endParaRPr>
          </a:p>
        </p:txBody>
      </p:sp>
      <p:pic>
        <p:nvPicPr>
          <p:cNvPr id="21" name="Graphic 20" descr="Wireless with solid fill">
            <a:extLst>
              <a:ext uri="{FF2B5EF4-FFF2-40B4-BE49-F238E27FC236}">
                <a16:creationId xmlns:a16="http://schemas.microsoft.com/office/drawing/2014/main" id="{DA6A8357-06D4-A026-6D47-D0C4E65E74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4497518">
            <a:off x="5104730" y="-33642"/>
            <a:ext cx="593377" cy="593377"/>
          </a:xfrm>
          <a:prstGeom prst="rect">
            <a:avLst/>
          </a:prstGeom>
        </p:spPr>
      </p:pic>
      <p:grpSp>
        <p:nvGrpSpPr>
          <p:cNvPr id="34" name="Group 33">
            <a:extLst>
              <a:ext uri="{FF2B5EF4-FFF2-40B4-BE49-F238E27FC236}">
                <a16:creationId xmlns:a16="http://schemas.microsoft.com/office/drawing/2014/main" id="{9106AD91-75A3-ADA4-6277-159A15167E87}"/>
              </a:ext>
            </a:extLst>
          </p:cNvPr>
          <p:cNvGrpSpPr/>
          <p:nvPr/>
        </p:nvGrpSpPr>
        <p:grpSpPr>
          <a:xfrm>
            <a:off x="546536" y="1476708"/>
            <a:ext cx="4960882" cy="1569661"/>
            <a:chOff x="546536" y="1644868"/>
            <a:chExt cx="4960882" cy="1569661"/>
          </a:xfrm>
        </p:grpSpPr>
        <p:sp>
          <p:nvSpPr>
            <p:cNvPr id="22" name="Rectangle 21">
              <a:extLst>
                <a:ext uri="{FF2B5EF4-FFF2-40B4-BE49-F238E27FC236}">
                  <a16:creationId xmlns:a16="http://schemas.microsoft.com/office/drawing/2014/main" id="{1A2EF25C-31D0-98EA-9661-29E600F50263}"/>
                </a:ext>
              </a:extLst>
            </p:cNvPr>
            <p:cNvSpPr/>
            <p:nvPr/>
          </p:nvSpPr>
          <p:spPr>
            <a:xfrm>
              <a:off x="546536" y="1649467"/>
              <a:ext cx="4960882" cy="1565062"/>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TextBox 22">
              <a:extLst>
                <a:ext uri="{FF2B5EF4-FFF2-40B4-BE49-F238E27FC236}">
                  <a16:creationId xmlns:a16="http://schemas.microsoft.com/office/drawing/2014/main" id="{D2C91440-78E9-A626-CA68-4F4746234CD2}"/>
                </a:ext>
              </a:extLst>
            </p:cNvPr>
            <p:cNvSpPr txBox="1"/>
            <p:nvPr/>
          </p:nvSpPr>
          <p:spPr>
            <a:xfrm>
              <a:off x="546536" y="1644868"/>
              <a:ext cx="4960882" cy="1569660"/>
            </a:xfrm>
            <a:prstGeom prst="rect">
              <a:avLst/>
            </a:prstGeom>
            <a:solidFill>
              <a:schemeClr val="accent1">
                <a:lumMod val="75000"/>
              </a:schemeClr>
            </a:solidFill>
          </p:spPr>
          <p:txBody>
            <a:bodyPr wrap="square" rtlCol="0">
              <a:spAutoFit/>
            </a:bodyPr>
            <a:lstStyle/>
            <a:p>
              <a:r>
                <a:rPr lang="en-ZA" sz="1600" dirty="0">
                  <a:solidFill>
                    <a:schemeClr val="bg1"/>
                  </a:solidFill>
                  <a:latin typeface="Arial Narrow" panose="020B0606020202030204" pitchFamily="34" charset="0"/>
                </a:rPr>
                <a:t>5. Risk management and cybersecurity: AI can assist boards in identifying and mitigating risks, including cybersecurity threats. Machine learning algorithms can continuously </a:t>
              </a:r>
              <a:r>
                <a:rPr lang="en-ZA" sz="1600" dirty="0" err="1">
                  <a:solidFill>
                    <a:schemeClr val="bg1"/>
                  </a:solidFill>
                  <a:latin typeface="Arial Narrow" panose="020B0606020202030204" pitchFamily="34" charset="0"/>
                </a:rPr>
                <a:t>analyze</a:t>
              </a:r>
              <a:r>
                <a:rPr lang="en-ZA" sz="1600" dirty="0">
                  <a:solidFill>
                    <a:schemeClr val="bg1"/>
                  </a:solidFill>
                  <a:latin typeface="Arial Narrow" panose="020B0606020202030204" pitchFamily="34" charset="0"/>
                </a:rPr>
                <a:t> network traffic, identify anomalies, and detect potential security breaches. AI can also aid in developing proactive risk management strategies and adaptive security measures</a:t>
              </a:r>
            </a:p>
          </p:txBody>
        </p:sp>
      </p:grpSp>
      <p:grpSp>
        <p:nvGrpSpPr>
          <p:cNvPr id="35" name="Group 34">
            <a:extLst>
              <a:ext uri="{FF2B5EF4-FFF2-40B4-BE49-F238E27FC236}">
                <a16:creationId xmlns:a16="http://schemas.microsoft.com/office/drawing/2014/main" id="{6DA3280A-F524-6A8E-D2F7-E44580494720}"/>
              </a:ext>
            </a:extLst>
          </p:cNvPr>
          <p:cNvGrpSpPr/>
          <p:nvPr/>
        </p:nvGrpSpPr>
        <p:grpSpPr>
          <a:xfrm>
            <a:off x="546536" y="3379083"/>
            <a:ext cx="4960882" cy="1569660"/>
            <a:chOff x="546536" y="3736427"/>
            <a:chExt cx="4960882" cy="1569660"/>
          </a:xfrm>
        </p:grpSpPr>
        <p:sp>
          <p:nvSpPr>
            <p:cNvPr id="24" name="Rectangle 23">
              <a:extLst>
                <a:ext uri="{FF2B5EF4-FFF2-40B4-BE49-F238E27FC236}">
                  <a16:creationId xmlns:a16="http://schemas.microsoft.com/office/drawing/2014/main" id="{1460C45E-BBEC-3E61-08EA-67AF08E3A7EA}"/>
                </a:ext>
              </a:extLst>
            </p:cNvPr>
            <p:cNvSpPr/>
            <p:nvPr/>
          </p:nvSpPr>
          <p:spPr>
            <a:xfrm>
              <a:off x="546536" y="3741026"/>
              <a:ext cx="4960882" cy="1323439"/>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TextBox 24">
              <a:extLst>
                <a:ext uri="{FF2B5EF4-FFF2-40B4-BE49-F238E27FC236}">
                  <a16:creationId xmlns:a16="http://schemas.microsoft.com/office/drawing/2014/main" id="{67169898-2500-AB15-D5FF-8FB2878F3F9E}"/>
                </a:ext>
              </a:extLst>
            </p:cNvPr>
            <p:cNvSpPr txBox="1"/>
            <p:nvPr/>
          </p:nvSpPr>
          <p:spPr>
            <a:xfrm>
              <a:off x="546536" y="3736427"/>
              <a:ext cx="4960882" cy="1569660"/>
            </a:xfrm>
            <a:prstGeom prst="rect">
              <a:avLst/>
            </a:prstGeom>
            <a:solidFill>
              <a:schemeClr val="accent1">
                <a:lumMod val="75000"/>
              </a:schemeClr>
            </a:solidFill>
          </p:spPr>
          <p:txBody>
            <a:bodyPr wrap="square" rtlCol="0">
              <a:spAutoFit/>
            </a:bodyPr>
            <a:lstStyle/>
            <a:p>
              <a:r>
                <a:rPr lang="en-ZA" sz="1600" dirty="0">
                  <a:solidFill>
                    <a:schemeClr val="bg1"/>
                  </a:solidFill>
                  <a:latin typeface="Arial Narrow" panose="020B0606020202030204" pitchFamily="34" charset="0"/>
                </a:rPr>
                <a:t>7. Stakeholder engagement and communication: AI-powered chatbots and virtual assistants can improve stakeholder engagement by providing instant responses to queries, collecting feedback, and delivering personalized communications. These tools can help boards maintain effective communication with shareholders, customers, employees, and other stakeholders.</a:t>
              </a:r>
            </a:p>
          </p:txBody>
        </p:sp>
      </p:grpSp>
      <p:grpSp>
        <p:nvGrpSpPr>
          <p:cNvPr id="26" name="Group 25">
            <a:extLst>
              <a:ext uri="{FF2B5EF4-FFF2-40B4-BE49-F238E27FC236}">
                <a16:creationId xmlns:a16="http://schemas.microsoft.com/office/drawing/2014/main" id="{AA7F8AB9-1303-1C3E-8CB0-5287D0D62275}"/>
              </a:ext>
            </a:extLst>
          </p:cNvPr>
          <p:cNvGrpSpPr/>
          <p:nvPr/>
        </p:nvGrpSpPr>
        <p:grpSpPr>
          <a:xfrm>
            <a:off x="5764938" y="1443614"/>
            <a:ext cx="4960882" cy="1569660"/>
            <a:chOff x="5822729" y="3157020"/>
            <a:chExt cx="4960882" cy="1569660"/>
          </a:xfrm>
        </p:grpSpPr>
        <p:sp>
          <p:nvSpPr>
            <p:cNvPr id="27" name="Rectangle 26">
              <a:extLst>
                <a:ext uri="{FF2B5EF4-FFF2-40B4-BE49-F238E27FC236}">
                  <a16:creationId xmlns:a16="http://schemas.microsoft.com/office/drawing/2014/main" id="{47F4E6C9-0D26-1099-89D9-6730893874EA}"/>
                </a:ext>
              </a:extLst>
            </p:cNvPr>
            <p:cNvSpPr/>
            <p:nvPr/>
          </p:nvSpPr>
          <p:spPr>
            <a:xfrm>
              <a:off x="5822729" y="3161619"/>
              <a:ext cx="4960882" cy="1314640"/>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8" name="TextBox 27">
              <a:extLst>
                <a:ext uri="{FF2B5EF4-FFF2-40B4-BE49-F238E27FC236}">
                  <a16:creationId xmlns:a16="http://schemas.microsoft.com/office/drawing/2014/main" id="{ACB0D192-B55D-4BED-0394-0A69F66D4B60}"/>
                </a:ext>
              </a:extLst>
            </p:cNvPr>
            <p:cNvSpPr txBox="1"/>
            <p:nvPr/>
          </p:nvSpPr>
          <p:spPr>
            <a:xfrm>
              <a:off x="5822729" y="3157020"/>
              <a:ext cx="4960882" cy="1569660"/>
            </a:xfrm>
            <a:prstGeom prst="rect">
              <a:avLst/>
            </a:prstGeom>
            <a:solidFill>
              <a:schemeClr val="accent1">
                <a:lumMod val="75000"/>
              </a:schemeClr>
            </a:solidFill>
          </p:spPr>
          <p:txBody>
            <a:bodyPr wrap="square" rtlCol="0">
              <a:spAutoFit/>
            </a:bodyPr>
            <a:lstStyle/>
            <a:p>
              <a:r>
                <a:rPr lang="en-ZA" sz="1600" dirty="0">
                  <a:solidFill>
                    <a:schemeClr val="bg1"/>
                  </a:solidFill>
                  <a:latin typeface="Arial Narrow" panose="020B0606020202030204" pitchFamily="34" charset="0"/>
                </a:rPr>
                <a:t>6. Board composition and talent identification: AI can assist in identifying potential board candidates based on predefined criteria and desired skill sets. AI algorithms can </a:t>
              </a:r>
              <a:r>
                <a:rPr lang="en-ZA" sz="1600" dirty="0" err="1">
                  <a:solidFill>
                    <a:schemeClr val="bg1"/>
                  </a:solidFill>
                  <a:latin typeface="Arial Narrow" panose="020B0606020202030204" pitchFamily="34" charset="0"/>
                </a:rPr>
                <a:t>analyze</a:t>
              </a:r>
              <a:r>
                <a:rPr lang="en-ZA" sz="1600" dirty="0">
                  <a:solidFill>
                    <a:schemeClr val="bg1"/>
                  </a:solidFill>
                  <a:latin typeface="Arial Narrow" panose="020B0606020202030204" pitchFamily="34" charset="0"/>
                </a:rPr>
                <a:t> vast amounts of data, including professional achievements, industry experience, and leadership qualities, to recommend suitable candidates for board positions.</a:t>
              </a:r>
            </a:p>
          </p:txBody>
        </p:sp>
      </p:grpSp>
      <p:grpSp>
        <p:nvGrpSpPr>
          <p:cNvPr id="29" name="Group 28">
            <a:extLst>
              <a:ext uri="{FF2B5EF4-FFF2-40B4-BE49-F238E27FC236}">
                <a16:creationId xmlns:a16="http://schemas.microsoft.com/office/drawing/2014/main" id="{71B7569E-6774-3515-3B98-22919AB4A2B0}"/>
              </a:ext>
            </a:extLst>
          </p:cNvPr>
          <p:cNvGrpSpPr/>
          <p:nvPr/>
        </p:nvGrpSpPr>
        <p:grpSpPr>
          <a:xfrm>
            <a:off x="5806976" y="3412759"/>
            <a:ext cx="4960882" cy="1569660"/>
            <a:chOff x="5764938" y="5031343"/>
            <a:chExt cx="4960882" cy="1569660"/>
          </a:xfrm>
        </p:grpSpPr>
        <p:sp>
          <p:nvSpPr>
            <p:cNvPr id="30" name="Rectangle 29">
              <a:extLst>
                <a:ext uri="{FF2B5EF4-FFF2-40B4-BE49-F238E27FC236}">
                  <a16:creationId xmlns:a16="http://schemas.microsoft.com/office/drawing/2014/main" id="{F5041265-9B92-781F-841F-556136780390}"/>
                </a:ext>
              </a:extLst>
            </p:cNvPr>
            <p:cNvSpPr/>
            <p:nvPr/>
          </p:nvSpPr>
          <p:spPr>
            <a:xfrm>
              <a:off x="5764938" y="5035942"/>
              <a:ext cx="4960882" cy="1323439"/>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1" name="TextBox 30">
              <a:extLst>
                <a:ext uri="{FF2B5EF4-FFF2-40B4-BE49-F238E27FC236}">
                  <a16:creationId xmlns:a16="http://schemas.microsoft.com/office/drawing/2014/main" id="{3F676116-D99D-E6E6-770E-87C23D05A87E}"/>
                </a:ext>
              </a:extLst>
            </p:cNvPr>
            <p:cNvSpPr txBox="1"/>
            <p:nvPr/>
          </p:nvSpPr>
          <p:spPr>
            <a:xfrm>
              <a:off x="5764938" y="5031343"/>
              <a:ext cx="4960882" cy="1569660"/>
            </a:xfrm>
            <a:prstGeom prst="rect">
              <a:avLst/>
            </a:prstGeom>
            <a:solidFill>
              <a:schemeClr val="accent1">
                <a:lumMod val="75000"/>
              </a:schemeClr>
            </a:solidFill>
          </p:spPr>
          <p:txBody>
            <a:bodyPr wrap="square" rtlCol="0">
              <a:spAutoFit/>
            </a:bodyPr>
            <a:lstStyle/>
            <a:p>
              <a:r>
                <a:rPr lang="en-ZA" sz="1600" dirty="0">
                  <a:solidFill>
                    <a:schemeClr val="bg1"/>
                  </a:solidFill>
                  <a:latin typeface="Arial Narrow" panose="020B0606020202030204" pitchFamily="34" charset="0"/>
                </a:rPr>
                <a:t>8. Ethical considerations and transparency: The implementation of AI within board operations requires careful consideration of ethical guidelines and transparency. Boards must ensure that AI systems are fair, unbiased, and accountable, and that the algorithmic decision-making processes are transparent and explainable</a:t>
              </a:r>
            </a:p>
          </p:txBody>
        </p:sp>
      </p:grpSp>
      <p:sp>
        <p:nvSpPr>
          <p:cNvPr id="32" name="Rectangle: Rounded Corners 31">
            <a:extLst>
              <a:ext uri="{FF2B5EF4-FFF2-40B4-BE49-F238E27FC236}">
                <a16:creationId xmlns:a16="http://schemas.microsoft.com/office/drawing/2014/main" id="{CAE0CA8E-9701-BA98-0039-B871CE275835}"/>
              </a:ext>
            </a:extLst>
          </p:cNvPr>
          <p:cNvSpPr/>
          <p:nvPr/>
        </p:nvSpPr>
        <p:spPr>
          <a:xfrm>
            <a:off x="2580899" y="5088957"/>
            <a:ext cx="6331873" cy="1632168"/>
          </a:xfrm>
          <a:prstGeom prst="roundRect">
            <a:avLst/>
          </a:prstGeom>
          <a:solidFill>
            <a:schemeClr val="accent2">
              <a:lumMod val="75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3" name="TextBox 32">
            <a:extLst>
              <a:ext uri="{FF2B5EF4-FFF2-40B4-BE49-F238E27FC236}">
                <a16:creationId xmlns:a16="http://schemas.microsoft.com/office/drawing/2014/main" id="{5CF10A6E-DC0D-7EEE-07C6-898E6AF0E3DC}"/>
              </a:ext>
            </a:extLst>
          </p:cNvPr>
          <p:cNvSpPr txBox="1"/>
          <p:nvPr/>
        </p:nvSpPr>
        <p:spPr>
          <a:xfrm>
            <a:off x="2575070" y="5097449"/>
            <a:ext cx="6331873" cy="1569660"/>
          </a:xfrm>
          <a:prstGeom prst="rect">
            <a:avLst/>
          </a:prstGeom>
          <a:noFill/>
        </p:spPr>
        <p:txBody>
          <a:bodyPr wrap="square" rtlCol="0">
            <a:spAutoFit/>
          </a:bodyPr>
          <a:lstStyle/>
          <a:p>
            <a:r>
              <a:rPr lang="en-ZA" sz="1600" dirty="0">
                <a:solidFill>
                  <a:schemeClr val="bg1"/>
                </a:solidFill>
                <a:effectLst/>
                <a:latin typeface="Arial Narrow" panose="020B0606020202030204" pitchFamily="34" charset="0"/>
                <a:ea typeface="Calibri" panose="020F0502020204030204" pitchFamily="34" charset="0"/>
              </a:rPr>
              <a:t>While AI offers numerous benefits to boards, it is important to recognize that human judgment and experience remain crucial. Boards will need to strike a balance between leveraging AI technologies and maintaining their oversight and governance responsibilities. Additionally, addressing potential ethical and regulatory challenges associated with AI implementation will be essential for successful integration into board operations</a:t>
            </a:r>
            <a:endParaRPr lang="en-ZA" sz="16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656074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etallic spheres connected in mesh">
            <a:extLst>
              <a:ext uri="{FF2B5EF4-FFF2-40B4-BE49-F238E27FC236}">
                <a16:creationId xmlns:a16="http://schemas.microsoft.com/office/drawing/2014/main" id="{D794E912-C3AF-F79A-AA85-23BF71F25A3D}"/>
              </a:ext>
            </a:extLst>
          </p:cNvPr>
          <p:cNvPicPr>
            <a:picLocks noChangeAspect="1"/>
          </p:cNvPicPr>
          <p:nvPr/>
        </p:nvPicPr>
        <p:blipFill>
          <a:blip r:embed="rId2">
            <a:duotone>
              <a:prstClr val="black"/>
              <a:schemeClr val="accent1">
                <a:tint val="45000"/>
                <a:satMod val="400000"/>
              </a:schemeClr>
            </a:duotone>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2FEAC7-3069-CC11-F038-E8A3AA300DAA}"/>
              </a:ext>
            </a:extLst>
          </p:cNvPr>
          <p:cNvSpPr>
            <a:spLocks noGrp="1"/>
          </p:cNvSpPr>
          <p:nvPr>
            <p:ph type="title"/>
          </p:nvPr>
        </p:nvSpPr>
        <p:spPr>
          <a:xfrm>
            <a:off x="0" y="-29971"/>
            <a:ext cx="8596668" cy="1320800"/>
          </a:xfrm>
        </p:spPr>
        <p:txBody>
          <a:bodyPr>
            <a:normAutofit/>
          </a:bodyPr>
          <a:lstStyle/>
          <a:p>
            <a:r>
              <a:rPr lang="en-ZA" sz="3200" b="1" dirty="0">
                <a:latin typeface="Arial Narrow" panose="020B0606020202030204" pitchFamily="34" charset="0"/>
              </a:rPr>
              <a:t>ESG Frameworks could be Codified in the Future</a:t>
            </a:r>
          </a:p>
        </p:txBody>
      </p:sp>
      <p:pic>
        <p:nvPicPr>
          <p:cNvPr id="11" name="Picture 10">
            <a:extLst>
              <a:ext uri="{FF2B5EF4-FFF2-40B4-BE49-F238E27FC236}">
                <a16:creationId xmlns:a16="http://schemas.microsoft.com/office/drawing/2014/main" id="{AA1049F5-DCF5-18E3-BC06-EC41CD63CB34}"/>
              </a:ext>
            </a:extLst>
          </p:cNvPr>
          <p:cNvPicPr>
            <a:picLocks noChangeAspect="1"/>
          </p:cNvPicPr>
          <p:nvPr/>
        </p:nvPicPr>
        <p:blipFill rotWithShape="1">
          <a:blip r:embed="rId3"/>
          <a:srcRect l="6577" r="22109"/>
          <a:stretch/>
        </p:blipFill>
        <p:spPr>
          <a:xfrm>
            <a:off x="11026104" y="-29971"/>
            <a:ext cx="1186910" cy="1368081"/>
          </a:xfrm>
          <a:prstGeom prst="rect">
            <a:avLst/>
          </a:prstGeom>
        </p:spPr>
      </p:pic>
      <p:pic>
        <p:nvPicPr>
          <p:cNvPr id="13" name="Graphic 12" descr="Connections outline">
            <a:extLst>
              <a:ext uri="{FF2B5EF4-FFF2-40B4-BE49-F238E27FC236}">
                <a16:creationId xmlns:a16="http://schemas.microsoft.com/office/drawing/2014/main" id="{4580F74D-5CFE-BF34-42B5-5A498522AE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39768" y="-50451"/>
            <a:ext cx="667407" cy="667407"/>
          </a:xfrm>
          <a:prstGeom prst="rect">
            <a:avLst/>
          </a:prstGeom>
        </p:spPr>
      </p:pic>
      <p:grpSp>
        <p:nvGrpSpPr>
          <p:cNvPr id="16" name="Group 15">
            <a:extLst>
              <a:ext uri="{FF2B5EF4-FFF2-40B4-BE49-F238E27FC236}">
                <a16:creationId xmlns:a16="http://schemas.microsoft.com/office/drawing/2014/main" id="{0A87C7B5-B5C4-759D-372D-7E02A9FC37E4}"/>
              </a:ext>
            </a:extLst>
          </p:cNvPr>
          <p:cNvGrpSpPr/>
          <p:nvPr/>
        </p:nvGrpSpPr>
        <p:grpSpPr>
          <a:xfrm>
            <a:off x="641130" y="575676"/>
            <a:ext cx="9448801" cy="1320800"/>
            <a:chOff x="599089" y="1040525"/>
            <a:chExt cx="9448801" cy="1320800"/>
          </a:xfrm>
        </p:grpSpPr>
        <p:sp>
          <p:nvSpPr>
            <p:cNvPr id="14" name="Rectangle 13">
              <a:extLst>
                <a:ext uri="{FF2B5EF4-FFF2-40B4-BE49-F238E27FC236}">
                  <a16:creationId xmlns:a16="http://schemas.microsoft.com/office/drawing/2014/main" id="{98AD20C8-7D1C-5AA5-449C-B04FF4D865FD}"/>
                </a:ext>
              </a:extLst>
            </p:cNvPr>
            <p:cNvSpPr/>
            <p:nvPr/>
          </p:nvSpPr>
          <p:spPr>
            <a:xfrm>
              <a:off x="620110" y="1040525"/>
              <a:ext cx="9375228" cy="13208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15" name="TextBox 14">
              <a:extLst>
                <a:ext uri="{FF2B5EF4-FFF2-40B4-BE49-F238E27FC236}">
                  <a16:creationId xmlns:a16="http://schemas.microsoft.com/office/drawing/2014/main" id="{4005AD7C-5AA8-BB2E-178F-81B949A22646}"/>
                </a:ext>
              </a:extLst>
            </p:cNvPr>
            <p:cNvSpPr txBox="1"/>
            <p:nvPr/>
          </p:nvSpPr>
          <p:spPr>
            <a:xfrm>
              <a:off x="599089" y="1102201"/>
              <a:ext cx="9448801" cy="1077218"/>
            </a:xfrm>
            <a:prstGeom prst="rect">
              <a:avLst/>
            </a:prstGeom>
            <a:noFill/>
            <a:ln>
              <a:noFill/>
            </a:ln>
          </p:spPr>
          <p:txBody>
            <a:bodyPr wrap="square" rtlCol="0">
              <a:spAutoFit/>
            </a:bodyPr>
            <a:lstStyle/>
            <a:p>
              <a:pPr algn="just"/>
              <a:r>
                <a:rPr lang="en-ZA" sz="1600" dirty="0">
                  <a:solidFill>
                    <a:schemeClr val="bg1"/>
                  </a:solidFill>
                  <a:latin typeface="Arial Narrow" panose="020B0606020202030204" pitchFamily="34" charset="0"/>
                </a:rPr>
                <a:t>ESG (Environmental, Social, and Governance) frameworks have gained significant traction in recent years as a way to assess the sustainability and ethical impact of businesses and investments. These frameworks provide guidelines and metrics for evaluating an organization's performance in key areas related to the environment, social responsibility, and corporate governance.</a:t>
              </a:r>
            </a:p>
          </p:txBody>
        </p:sp>
      </p:grpSp>
      <p:grpSp>
        <p:nvGrpSpPr>
          <p:cNvPr id="20" name="Group 19">
            <a:extLst>
              <a:ext uri="{FF2B5EF4-FFF2-40B4-BE49-F238E27FC236}">
                <a16:creationId xmlns:a16="http://schemas.microsoft.com/office/drawing/2014/main" id="{1CBF48D8-0E82-F2D6-A339-0BDCC4CCF702}"/>
              </a:ext>
            </a:extLst>
          </p:cNvPr>
          <p:cNvGrpSpPr/>
          <p:nvPr/>
        </p:nvGrpSpPr>
        <p:grpSpPr>
          <a:xfrm>
            <a:off x="609606" y="1974285"/>
            <a:ext cx="9448801" cy="683168"/>
            <a:chOff x="672666" y="2342135"/>
            <a:chExt cx="9448801" cy="683168"/>
          </a:xfrm>
        </p:grpSpPr>
        <p:sp>
          <p:nvSpPr>
            <p:cNvPr id="18" name="Rectangle 17">
              <a:extLst>
                <a:ext uri="{FF2B5EF4-FFF2-40B4-BE49-F238E27FC236}">
                  <a16:creationId xmlns:a16="http://schemas.microsoft.com/office/drawing/2014/main" id="{80904429-3C69-1F0A-B878-6A3C2B666B4D}"/>
                </a:ext>
              </a:extLst>
            </p:cNvPr>
            <p:cNvSpPr/>
            <p:nvPr/>
          </p:nvSpPr>
          <p:spPr>
            <a:xfrm>
              <a:off x="714703" y="2342135"/>
              <a:ext cx="9375228" cy="68316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19" name="TextBox 18">
              <a:extLst>
                <a:ext uri="{FF2B5EF4-FFF2-40B4-BE49-F238E27FC236}">
                  <a16:creationId xmlns:a16="http://schemas.microsoft.com/office/drawing/2014/main" id="{9D56876D-5AB6-B2B6-9532-4CA2F2D03107}"/>
                </a:ext>
              </a:extLst>
            </p:cNvPr>
            <p:cNvSpPr txBox="1"/>
            <p:nvPr/>
          </p:nvSpPr>
          <p:spPr>
            <a:xfrm>
              <a:off x="672666" y="2374100"/>
              <a:ext cx="9448801" cy="302468"/>
            </a:xfrm>
            <a:prstGeom prst="rect">
              <a:avLst/>
            </a:prstGeom>
            <a:noFill/>
            <a:ln>
              <a:noFill/>
            </a:ln>
          </p:spPr>
          <p:txBody>
            <a:bodyPr wrap="square" rtlCol="0">
              <a:spAutoFit/>
            </a:bodyPr>
            <a:lstStyle/>
            <a:p>
              <a:pPr algn="just"/>
              <a:r>
                <a:rPr lang="en-ZA" sz="1600" dirty="0">
                  <a:solidFill>
                    <a:schemeClr val="bg1"/>
                  </a:solidFill>
                  <a:latin typeface="Arial Narrow" panose="020B0606020202030204" pitchFamily="34" charset="0"/>
                </a:rPr>
                <a:t>While ESG frameworks are already widely used by companies, investors, and regulators, the specific ways in which they are codified may vary. Here are a few potential ways in which ESG frameworks could be codified in the future:</a:t>
              </a:r>
            </a:p>
          </p:txBody>
        </p:sp>
      </p:grpSp>
      <p:sp>
        <p:nvSpPr>
          <p:cNvPr id="23" name="TextBox 22">
            <a:extLst>
              <a:ext uri="{FF2B5EF4-FFF2-40B4-BE49-F238E27FC236}">
                <a16:creationId xmlns:a16="http://schemas.microsoft.com/office/drawing/2014/main" id="{0A47C1C8-401E-2778-F321-9FD0E2277B94}"/>
              </a:ext>
            </a:extLst>
          </p:cNvPr>
          <p:cNvSpPr txBox="1"/>
          <p:nvPr/>
        </p:nvSpPr>
        <p:spPr>
          <a:xfrm>
            <a:off x="740196" y="2813544"/>
            <a:ext cx="4960882" cy="2062103"/>
          </a:xfrm>
          <a:prstGeom prst="rect">
            <a:avLst/>
          </a:prstGeom>
          <a:solidFill>
            <a:schemeClr val="accent1">
              <a:lumMod val="75000"/>
            </a:schemeClr>
          </a:solidFill>
        </p:spPr>
        <p:txBody>
          <a:bodyPr wrap="square" rtlCol="0">
            <a:spAutoFit/>
          </a:bodyPr>
          <a:lstStyle/>
          <a:p>
            <a:r>
              <a:rPr lang="en-ZA" sz="1600" dirty="0">
                <a:solidFill>
                  <a:schemeClr val="bg1"/>
                </a:solidFill>
                <a:latin typeface="Arial Narrow" panose="020B0606020202030204" pitchFamily="34" charset="0"/>
              </a:rPr>
              <a:t>1. Regulatory Requirements: Governments and regulatory bodies may establish specific rules and regulations that mandate the adoption and disclosure of ESG practices. This could involve requiring companies to report on their ESG performance, implement certain ESG measures, or meet specific ESG targets. By codifying ESG requirements into law, governments can ensure a consistent and standardized approach to ESG across industries</a:t>
            </a:r>
          </a:p>
        </p:txBody>
      </p:sp>
      <p:sp>
        <p:nvSpPr>
          <p:cNvPr id="26" name="TextBox 25">
            <a:extLst>
              <a:ext uri="{FF2B5EF4-FFF2-40B4-BE49-F238E27FC236}">
                <a16:creationId xmlns:a16="http://schemas.microsoft.com/office/drawing/2014/main" id="{DC231ECE-FE17-AC7C-BE4F-B8338C6C5E7B}"/>
              </a:ext>
            </a:extLst>
          </p:cNvPr>
          <p:cNvSpPr txBox="1"/>
          <p:nvPr/>
        </p:nvSpPr>
        <p:spPr>
          <a:xfrm>
            <a:off x="5793030" y="2791984"/>
            <a:ext cx="4960882" cy="2062103"/>
          </a:xfrm>
          <a:prstGeom prst="rect">
            <a:avLst/>
          </a:prstGeom>
          <a:solidFill>
            <a:schemeClr val="accent1">
              <a:lumMod val="75000"/>
            </a:schemeClr>
          </a:solidFill>
        </p:spPr>
        <p:txBody>
          <a:bodyPr wrap="square" rtlCol="0">
            <a:spAutoFit/>
          </a:bodyPr>
          <a:lstStyle/>
          <a:p>
            <a:r>
              <a:rPr lang="en-ZA" sz="1600" dirty="0">
                <a:solidFill>
                  <a:schemeClr val="bg1"/>
                </a:solidFill>
                <a:latin typeface="Arial Narrow" panose="020B0606020202030204" pitchFamily="34" charset="0"/>
              </a:rPr>
              <a:t>3. Reporting and Disclosure Standards: ESG frameworks could be codified through standardized reporting and disclosure requirements. This may involve establishing specific metrics, methodologies, and reporting formats that companies must adhere to when disclosing their ESG performance. Standardized reporting would make it easier for investors, stakeholders, and the public to compare and evaluate ESG performance across different companies.</a:t>
            </a:r>
          </a:p>
        </p:txBody>
      </p:sp>
      <p:sp>
        <p:nvSpPr>
          <p:cNvPr id="29" name="TextBox 28">
            <a:extLst>
              <a:ext uri="{FF2B5EF4-FFF2-40B4-BE49-F238E27FC236}">
                <a16:creationId xmlns:a16="http://schemas.microsoft.com/office/drawing/2014/main" id="{9352B9D3-AD69-609D-1953-85AFE4F45B9C}"/>
              </a:ext>
            </a:extLst>
          </p:cNvPr>
          <p:cNvSpPr txBox="1"/>
          <p:nvPr/>
        </p:nvSpPr>
        <p:spPr>
          <a:xfrm>
            <a:off x="751484" y="4949905"/>
            <a:ext cx="4960882" cy="1815882"/>
          </a:xfrm>
          <a:prstGeom prst="rect">
            <a:avLst/>
          </a:prstGeom>
          <a:solidFill>
            <a:schemeClr val="accent1">
              <a:lumMod val="75000"/>
            </a:schemeClr>
          </a:solidFill>
        </p:spPr>
        <p:txBody>
          <a:bodyPr wrap="square" rtlCol="0">
            <a:spAutoFit/>
          </a:bodyPr>
          <a:lstStyle/>
          <a:p>
            <a:r>
              <a:rPr lang="en-ZA" sz="1600" dirty="0">
                <a:solidFill>
                  <a:schemeClr val="bg1"/>
                </a:solidFill>
                <a:latin typeface="Arial Narrow" panose="020B0606020202030204" pitchFamily="34" charset="0"/>
              </a:rPr>
              <a:t>2. Industry Standards and Guidelines: Industry associations and organizations may develop their own ESG standards and guidelines that companies within those industries are expected to follow. These standards could be developed through a collaborative process involving stakeholders from various sectors, and they would provide a common framework for assessing and reporting on ESG performance.</a:t>
            </a:r>
          </a:p>
        </p:txBody>
      </p:sp>
      <p:sp>
        <p:nvSpPr>
          <p:cNvPr id="32" name="TextBox 31">
            <a:extLst>
              <a:ext uri="{FF2B5EF4-FFF2-40B4-BE49-F238E27FC236}">
                <a16:creationId xmlns:a16="http://schemas.microsoft.com/office/drawing/2014/main" id="{465530EA-C5E1-08CE-B859-471543DC86FE}"/>
              </a:ext>
            </a:extLst>
          </p:cNvPr>
          <p:cNvSpPr txBox="1"/>
          <p:nvPr/>
        </p:nvSpPr>
        <p:spPr>
          <a:xfrm>
            <a:off x="5804336" y="5008153"/>
            <a:ext cx="4960882" cy="1569660"/>
          </a:xfrm>
          <a:prstGeom prst="rect">
            <a:avLst/>
          </a:prstGeom>
          <a:solidFill>
            <a:schemeClr val="accent1">
              <a:lumMod val="75000"/>
            </a:schemeClr>
          </a:solidFill>
        </p:spPr>
        <p:txBody>
          <a:bodyPr wrap="square" rtlCol="0">
            <a:spAutoFit/>
          </a:bodyPr>
          <a:lstStyle/>
          <a:p>
            <a:r>
              <a:rPr lang="en-ZA" sz="1600" dirty="0">
                <a:solidFill>
                  <a:schemeClr val="bg1"/>
                </a:solidFill>
                <a:latin typeface="Arial Narrow" panose="020B0606020202030204" pitchFamily="34" charset="0"/>
              </a:rPr>
              <a:t>4. Integration into Financial Reporting: ESG frameworks could be integrated into existing financial reporting frameworks, such as corporate annual reports or financial statements. This would require companies to include ESG-related information alongside their financial performance data, making it an integral part of their overall reporting</a:t>
            </a:r>
          </a:p>
        </p:txBody>
      </p:sp>
    </p:spTree>
    <p:extLst>
      <p:ext uri="{BB962C8B-B14F-4D97-AF65-F5344CB8AC3E}">
        <p14:creationId xmlns:p14="http://schemas.microsoft.com/office/powerpoint/2010/main" val="150155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sinesswoman with laptop talking in meeting">
            <a:extLst>
              <a:ext uri="{FF2B5EF4-FFF2-40B4-BE49-F238E27FC236}">
                <a16:creationId xmlns:a16="http://schemas.microsoft.com/office/drawing/2014/main" id="{5B2E64F4-8FC1-814F-0740-3748D9704225}"/>
              </a:ext>
            </a:extLst>
          </p:cNvPr>
          <p:cNvPicPr>
            <a:picLocks noChangeAspect="1"/>
          </p:cNvPicPr>
          <p:nvPr/>
        </p:nvPicPr>
        <p:blipFill>
          <a:blip r:embed="rId2">
            <a:duotone>
              <a:prstClr val="black"/>
              <a:schemeClr val="accent1">
                <a:tint val="45000"/>
                <a:satMod val="400000"/>
              </a:schemeClr>
            </a:duotone>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D69B8D8-C9E8-9A51-F644-C690C70811FF}"/>
              </a:ext>
            </a:extLst>
          </p:cNvPr>
          <p:cNvPicPr>
            <a:picLocks noChangeAspect="1"/>
          </p:cNvPicPr>
          <p:nvPr/>
        </p:nvPicPr>
        <p:blipFill rotWithShape="1">
          <a:blip r:embed="rId3"/>
          <a:srcRect l="6577" r="22109"/>
          <a:stretch/>
        </p:blipFill>
        <p:spPr>
          <a:xfrm>
            <a:off x="11026104" y="-29971"/>
            <a:ext cx="1186910" cy="1368081"/>
          </a:xfrm>
          <a:prstGeom prst="rect">
            <a:avLst/>
          </a:prstGeom>
        </p:spPr>
      </p:pic>
      <p:sp>
        <p:nvSpPr>
          <p:cNvPr id="5" name="Title 1">
            <a:extLst>
              <a:ext uri="{FF2B5EF4-FFF2-40B4-BE49-F238E27FC236}">
                <a16:creationId xmlns:a16="http://schemas.microsoft.com/office/drawing/2014/main" id="{0CA714B9-1E0D-8EEF-4989-13137B542DCA}"/>
              </a:ext>
            </a:extLst>
          </p:cNvPr>
          <p:cNvSpPr txBox="1">
            <a:spLocks/>
          </p:cNvSpPr>
          <p:nvPr/>
        </p:nvSpPr>
        <p:spPr>
          <a:xfrm>
            <a:off x="0" y="-29971"/>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ZA" sz="3200" b="1" dirty="0">
                <a:solidFill>
                  <a:srgbClr val="92D050"/>
                </a:solidFill>
                <a:latin typeface="Arial Narrow" panose="020B0606020202030204" pitchFamily="34" charset="0"/>
              </a:rPr>
              <a:t>ESG Frameworks could be Codified in the Future</a:t>
            </a:r>
          </a:p>
        </p:txBody>
      </p:sp>
      <p:pic>
        <p:nvPicPr>
          <p:cNvPr id="6" name="Graphic 5" descr="Connections outline">
            <a:extLst>
              <a:ext uri="{FF2B5EF4-FFF2-40B4-BE49-F238E27FC236}">
                <a16:creationId xmlns:a16="http://schemas.microsoft.com/office/drawing/2014/main" id="{93EE9744-1584-6FE6-E81E-CF6ED88E5F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39768" y="-50451"/>
            <a:ext cx="667407" cy="667407"/>
          </a:xfrm>
          <a:prstGeom prst="rect">
            <a:avLst/>
          </a:prstGeom>
        </p:spPr>
      </p:pic>
      <p:sp>
        <p:nvSpPr>
          <p:cNvPr id="7" name="TextBox 6">
            <a:extLst>
              <a:ext uri="{FF2B5EF4-FFF2-40B4-BE49-F238E27FC236}">
                <a16:creationId xmlns:a16="http://schemas.microsoft.com/office/drawing/2014/main" id="{1F243630-5C84-D15B-7151-860A735B5DCB}"/>
              </a:ext>
            </a:extLst>
          </p:cNvPr>
          <p:cNvSpPr txBox="1"/>
          <p:nvPr/>
        </p:nvSpPr>
        <p:spPr>
          <a:xfrm>
            <a:off x="624585" y="1562816"/>
            <a:ext cx="9234117" cy="1077218"/>
          </a:xfrm>
          <a:prstGeom prst="rect">
            <a:avLst/>
          </a:prstGeom>
          <a:solidFill>
            <a:schemeClr val="accent1">
              <a:lumMod val="75000"/>
            </a:schemeClr>
          </a:solidFill>
        </p:spPr>
        <p:txBody>
          <a:bodyPr wrap="square" rtlCol="0">
            <a:spAutoFit/>
          </a:bodyPr>
          <a:lstStyle/>
          <a:p>
            <a:r>
              <a:rPr lang="en-ZA" sz="1600" dirty="0">
                <a:solidFill>
                  <a:schemeClr val="bg1"/>
                </a:solidFill>
                <a:latin typeface="Arial Narrow" panose="020B0606020202030204" pitchFamily="34" charset="0"/>
              </a:rPr>
              <a:t>5. Certification and Accreditation: Independent organizations may emerge to provide certification and accreditation services for companies that meet specific ESG criteria. These organizations could develop their own frameworks and assessment methodologies, which would be used to evaluate and certify companies based on their ESG performance. Certification could serve as a signal to investors and stakeholders that a company has met certain ESG standards.</a:t>
            </a:r>
          </a:p>
        </p:txBody>
      </p:sp>
      <p:sp>
        <p:nvSpPr>
          <p:cNvPr id="9" name="TextBox 8">
            <a:extLst>
              <a:ext uri="{FF2B5EF4-FFF2-40B4-BE49-F238E27FC236}">
                <a16:creationId xmlns:a16="http://schemas.microsoft.com/office/drawing/2014/main" id="{B2413AAE-A945-5042-4993-89BB03154DB5}"/>
              </a:ext>
            </a:extLst>
          </p:cNvPr>
          <p:cNvSpPr txBox="1"/>
          <p:nvPr/>
        </p:nvSpPr>
        <p:spPr>
          <a:xfrm>
            <a:off x="152398" y="4245712"/>
            <a:ext cx="5859520" cy="2523768"/>
          </a:xfrm>
          <a:prstGeom prst="rect">
            <a:avLst/>
          </a:prstGeom>
          <a:solidFill>
            <a:schemeClr val="tx2">
              <a:lumMod val="75000"/>
            </a:schemeClr>
          </a:solidFill>
        </p:spPr>
        <p:txBody>
          <a:bodyPr wrap="square" rtlCol="0">
            <a:spAutoFit/>
          </a:bodyPr>
          <a:lstStyle/>
          <a:p>
            <a:pPr algn="just"/>
            <a:r>
              <a:rPr lang="en-ZA" dirty="0">
                <a:solidFill>
                  <a:schemeClr val="bg1"/>
                </a:solidFill>
                <a:latin typeface="Arial Narrow" panose="020B0606020202030204" pitchFamily="34" charset="0"/>
              </a:rPr>
              <a:t>It's important to note that the future codification of ESG frameworks will depend on a variety of factors, including regulatory developments, industry initiatives, and stakeholder demand. As ESG continues to gain prominence, it is likely that efforts will be made to standardize and codify these frameworks to enhance transparency, comparability, and accountability in assessing sustainability and ethical practices</a:t>
            </a:r>
          </a:p>
          <a:p>
            <a:pPr algn="just"/>
            <a:endParaRPr lang="en-ZA" sz="1600" dirty="0">
              <a:solidFill>
                <a:schemeClr val="bg1"/>
              </a:solidFill>
              <a:latin typeface="Arial Narrow" panose="020B0606020202030204" pitchFamily="34" charset="0"/>
            </a:endParaRPr>
          </a:p>
          <a:p>
            <a:pPr algn="just"/>
            <a:endParaRPr lang="en-ZA" sz="16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790754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siness people giving thumbs up">
            <a:extLst>
              <a:ext uri="{FF2B5EF4-FFF2-40B4-BE49-F238E27FC236}">
                <a16:creationId xmlns:a16="http://schemas.microsoft.com/office/drawing/2014/main" id="{4CF41C14-FE09-0438-B255-5FBF8361DB9F}"/>
              </a:ext>
            </a:extLst>
          </p:cNvPr>
          <p:cNvPicPr>
            <a:picLocks noChangeAspect="1"/>
          </p:cNvPicPr>
          <p:nvPr/>
        </p:nvPicPr>
        <p:blipFill>
          <a:blip r:embed="rId2">
            <a:duotone>
              <a:prstClr val="black"/>
              <a:schemeClr val="accent1">
                <a:tint val="45000"/>
                <a:satMod val="400000"/>
              </a:schemeClr>
            </a:duotone>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58C58D-AF37-8324-ACAB-FA486A318B30}"/>
              </a:ext>
            </a:extLst>
          </p:cNvPr>
          <p:cNvSpPr>
            <a:spLocks noGrp="1"/>
          </p:cNvSpPr>
          <p:nvPr>
            <p:ph type="title"/>
          </p:nvPr>
        </p:nvSpPr>
        <p:spPr/>
        <p:txBody>
          <a:bodyPr/>
          <a:lstStyle/>
          <a:p>
            <a:r>
              <a:rPr lang="en-ZA"/>
              <a:t>The anniversary of POPIA (PROTECTION OF </a:t>
            </a:r>
          </a:p>
        </p:txBody>
      </p:sp>
      <p:pic>
        <p:nvPicPr>
          <p:cNvPr id="4" name="Picture 3">
            <a:extLst>
              <a:ext uri="{FF2B5EF4-FFF2-40B4-BE49-F238E27FC236}">
                <a16:creationId xmlns:a16="http://schemas.microsoft.com/office/drawing/2014/main" id="{B9031946-D640-5701-3BAF-6E11AB81AF0B}"/>
              </a:ext>
            </a:extLst>
          </p:cNvPr>
          <p:cNvPicPr>
            <a:picLocks noChangeAspect="1"/>
          </p:cNvPicPr>
          <p:nvPr/>
        </p:nvPicPr>
        <p:blipFill rotWithShape="1">
          <a:blip r:embed="rId3"/>
          <a:srcRect l="6577" r="22109"/>
          <a:stretch/>
        </p:blipFill>
        <p:spPr>
          <a:xfrm>
            <a:off x="11026104" y="-29971"/>
            <a:ext cx="1186910" cy="1368081"/>
          </a:xfrm>
          <a:prstGeom prst="rect">
            <a:avLst/>
          </a:prstGeom>
        </p:spPr>
      </p:pic>
    </p:spTree>
    <p:extLst>
      <p:ext uri="{BB962C8B-B14F-4D97-AF65-F5344CB8AC3E}">
        <p14:creationId xmlns:p14="http://schemas.microsoft.com/office/powerpoint/2010/main" val="2174568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981E9-6E9E-3D0D-C1F6-AD9D5DA60E4B}"/>
              </a:ext>
            </a:extLst>
          </p:cNvPr>
          <p:cNvSpPr>
            <a:spLocks noGrp="1"/>
          </p:cNvSpPr>
          <p:nvPr>
            <p:ph type="title"/>
          </p:nvPr>
        </p:nvSpPr>
        <p:spPr/>
        <p:txBody>
          <a:bodyPr/>
          <a:lstStyle/>
          <a:p>
            <a:endParaRPr lang="en-ZA"/>
          </a:p>
        </p:txBody>
      </p:sp>
      <p:pic>
        <p:nvPicPr>
          <p:cNvPr id="3" name="Picture 2" descr="Professional in an office">
            <a:extLst>
              <a:ext uri="{FF2B5EF4-FFF2-40B4-BE49-F238E27FC236}">
                <a16:creationId xmlns:a16="http://schemas.microsoft.com/office/drawing/2014/main" id="{D55B55B0-92D0-6981-D911-6A4701797E64}"/>
              </a:ext>
            </a:extLst>
          </p:cNvPr>
          <p:cNvPicPr>
            <a:picLocks noChangeAspect="1"/>
          </p:cNvPicPr>
          <p:nvPr/>
        </p:nvPicPr>
        <p:blipFill>
          <a:blip r:embed="rId2">
            <a:duotone>
              <a:prstClr val="black"/>
              <a:schemeClr val="accent1">
                <a:tint val="45000"/>
                <a:satMod val="400000"/>
              </a:schemeClr>
            </a:duotone>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7AE5A80-59C0-6351-D8BF-BCE6F8BF08BC}"/>
              </a:ext>
            </a:extLst>
          </p:cNvPr>
          <p:cNvPicPr>
            <a:picLocks noChangeAspect="1"/>
          </p:cNvPicPr>
          <p:nvPr/>
        </p:nvPicPr>
        <p:blipFill rotWithShape="1">
          <a:blip r:embed="rId3"/>
          <a:srcRect l="6577" r="22109"/>
          <a:stretch/>
        </p:blipFill>
        <p:spPr>
          <a:xfrm>
            <a:off x="11026104" y="-29971"/>
            <a:ext cx="1186910" cy="1368081"/>
          </a:xfrm>
          <a:prstGeom prst="rect">
            <a:avLst/>
          </a:prstGeom>
        </p:spPr>
      </p:pic>
    </p:spTree>
    <p:extLst>
      <p:ext uri="{BB962C8B-B14F-4D97-AF65-F5344CB8AC3E}">
        <p14:creationId xmlns:p14="http://schemas.microsoft.com/office/powerpoint/2010/main" val="3533427545"/>
      </p:ext>
    </p:extLst>
  </p:cSld>
  <p:clrMapOvr>
    <a:masterClrMapping/>
  </p:clrMapOvr>
</p:sld>
</file>

<file path=ppt/theme/theme1.xml><?xml version="1.0" encoding="utf-8"?>
<a:theme xmlns:a="http://schemas.openxmlformats.org/drawingml/2006/main" name="Facet">
  <a:themeElements>
    <a:clrScheme name="Custom 2">
      <a:dk1>
        <a:sysClr val="windowText" lastClr="000000"/>
      </a:dk1>
      <a:lt1>
        <a:sysClr val="window" lastClr="FFFFFF"/>
      </a:lt1>
      <a:dk2>
        <a:srgbClr val="7030A0"/>
      </a:dk2>
      <a:lt2>
        <a:srgbClr val="538135"/>
      </a:lt2>
      <a:accent1>
        <a:srgbClr val="A8D08D"/>
      </a:accent1>
      <a:accent2>
        <a:srgbClr val="912AA6"/>
      </a:accent2>
      <a:accent3>
        <a:srgbClr val="00B050"/>
      </a:accent3>
      <a:accent4>
        <a:srgbClr val="68B749"/>
      </a:accent4>
      <a:accent5>
        <a:srgbClr val="E33BF5"/>
      </a:accent5>
      <a:accent6>
        <a:srgbClr val="70AD47"/>
      </a:accent6>
      <a:hlink>
        <a:srgbClr val="6F3B55"/>
      </a:hlink>
      <a:folHlink>
        <a:srgbClr val="954F7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1863</TotalTime>
  <Words>996</Words>
  <Application>Microsoft Office PowerPoint</Application>
  <PresentationFormat>Widescreen</PresentationFormat>
  <Paragraphs>24</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Arial Narrow</vt:lpstr>
      <vt:lpstr>Trebuchet MS</vt:lpstr>
      <vt:lpstr>Wingdings 3</vt:lpstr>
      <vt:lpstr>Facet</vt:lpstr>
      <vt:lpstr>ARTIFICIAL INTELLIGENCE</vt:lpstr>
      <vt:lpstr>PowerPoint Presentation</vt:lpstr>
      <vt:lpstr>ESG Frameworks could be Codified in the Future</vt:lpstr>
      <vt:lpstr>PowerPoint Presentation</vt:lpstr>
      <vt:lpstr>The anniversary of POPIA (PROTECTION OF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Gregory Camhee</dc:creator>
  <cp:lastModifiedBy>Gregory Camhee</cp:lastModifiedBy>
  <cp:revision>7</cp:revision>
  <dcterms:created xsi:type="dcterms:W3CDTF">2023-07-13T09:51:32Z</dcterms:created>
  <dcterms:modified xsi:type="dcterms:W3CDTF">2023-07-20T09:13:46Z</dcterms:modified>
</cp:coreProperties>
</file>